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5" r:id="rId4"/>
    <p:sldId id="258" r:id="rId5"/>
    <p:sldId id="259" r:id="rId6"/>
    <p:sldId id="276" r:id="rId7"/>
    <p:sldId id="262" r:id="rId8"/>
    <p:sldId id="291" r:id="rId9"/>
    <p:sldId id="261" r:id="rId10"/>
    <p:sldId id="263" r:id="rId11"/>
    <p:sldId id="272" r:id="rId12"/>
    <p:sldId id="273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0"/>
    <p:restoredTop sz="94409"/>
  </p:normalViewPr>
  <p:slideViewPr>
    <p:cSldViewPr snapToGrid="0" snapToObjects="1">
      <p:cViewPr varScale="1">
        <p:scale>
          <a:sx n="102" d="100"/>
          <a:sy n="102" d="100"/>
        </p:scale>
        <p:origin x="6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D2996-AB70-5141-BDA9-040147FEF8A4}" type="datetimeFigureOut">
              <a:rPr lang="en-US" smtClean="0"/>
              <a:t>3/28/24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0BBEB-6832-1C40-8901-25B592FF2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7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NZ" sz="18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Hands on:</a:t>
                </a:r>
                <a:r>
                  <a:rPr lang="en-NZ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example of product </a:t>
                </a:r>
                <a14:m>
                  <m:oMath xmlns:m="http://schemas.openxmlformats.org/officeDocument/2006/math">
                    <m:r>
                      <a:rPr lang="en-NZ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𝑧</m:t>
                    </m:r>
                    <m:r>
                      <a:rPr lang="en-NZ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NZ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𝑥𝑦</m:t>
                    </m:r>
                  </m:oMath>
                </a14:m>
                <a:r>
                  <a:rPr lang="en-NZ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Give 50 random values for x, 50 random values for y. Compute z and deduce </a:t>
                </a:r>
                <a:r>
                  <a:rPr lang="en-NZ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stdev</a:t>
                </a:r>
                <a:r>
                  <a:rPr lang="en-NZ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in z. Check it agrees with relative error formula.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NZ" sz="18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Hands on:</a:t>
                </a:r>
                <a:r>
                  <a:rPr lang="en-NZ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example of product </a:t>
                </a:r>
                <a:r>
                  <a:rPr lang="en-NZ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</a:rPr>
                  <a:t>𝑧=𝑥𝑦</a:t>
                </a:r>
                <a:r>
                  <a:rPr lang="en-NZ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Give 50 random values for x, 50 random values for y. Compute z and deduce </a:t>
                </a:r>
                <a:r>
                  <a:rPr lang="en-NZ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stdev</a:t>
                </a:r>
                <a:r>
                  <a:rPr lang="en-NZ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in z. Check it agrees with relative error formula.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0BBEB-6832-1C40-8901-25B592FF2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93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pressbooks.online.ucf.edu</a:t>
            </a:r>
            <a:r>
              <a:rPr lang="en-US" dirty="0"/>
              <a:t>/</a:t>
            </a:r>
            <a:r>
              <a:rPr lang="en-US" dirty="0" err="1"/>
              <a:t>osuniversityphysics</a:t>
            </a:r>
            <a:r>
              <a:rPr lang="en-US" dirty="0"/>
              <a:t>/chapter/9-7-rocket-propulsion/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0BBEB-6832-1C40-8901-25B592FF2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81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0BBEB-6832-1C40-8901-25B592FF2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5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Asked Sarah for light data, but in the meantime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0BBEB-6832-1C40-8901-25B592FF2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29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They’ve covered Raman spectrum – integrate under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0BBEB-6832-1C40-8901-25B592FF2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64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US" sz="1400" dirty="0" err="1"/>
              <a:t>dy</a:t>
            </a:r>
            <a:r>
              <a:rPr lang="en-US" sz="1400" dirty="0"/>
              <a:t> = y2 – y1      then. 1.5y2 – 0.5y. 1 = </a:t>
            </a:r>
            <a:r>
              <a:rPr lang="en-US" sz="1400" dirty="0" err="1"/>
              <a:t>dy</a:t>
            </a:r>
            <a:r>
              <a:rPr lang="en-US" sz="1400" dirty="0"/>
              <a:t> + 0.5y2 + 0.5y1   so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0BBEB-6832-1C40-8901-25B592FF29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31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C9B-2486-5144-8CE2-23BCA7940114}" type="datetimeFigureOut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5EA0-785A-EA4A-A067-864A9697F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25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C9B-2486-5144-8CE2-23BCA7940114}" type="datetimeFigureOut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5EA0-785A-EA4A-A067-864A9697F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C9B-2486-5144-8CE2-23BCA7940114}" type="datetimeFigureOut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5EA0-785A-EA4A-A067-864A9697F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0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C9B-2486-5144-8CE2-23BCA7940114}" type="datetimeFigureOut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5EA0-785A-EA4A-A067-864A9697F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7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C9B-2486-5144-8CE2-23BCA7940114}" type="datetimeFigureOut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5EA0-785A-EA4A-A067-864A9697F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25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C9B-2486-5144-8CE2-23BCA7940114}" type="datetimeFigureOut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5EA0-785A-EA4A-A067-864A9697F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0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C9B-2486-5144-8CE2-23BCA7940114}" type="datetimeFigureOut">
              <a:rPr lang="en-US" smtClean="0"/>
              <a:t>3/28/24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5EA0-785A-EA4A-A067-864A9697F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43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C9B-2486-5144-8CE2-23BCA7940114}" type="datetimeFigureOut">
              <a:rPr lang="en-US" smtClean="0"/>
              <a:t>3/28/24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5EA0-785A-EA4A-A067-864A9697F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97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C9B-2486-5144-8CE2-23BCA7940114}" type="datetimeFigureOut">
              <a:rPr lang="en-US" smtClean="0"/>
              <a:t>3/28/24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5EA0-785A-EA4A-A067-864A9697F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94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C9B-2486-5144-8CE2-23BCA7940114}" type="datetimeFigureOut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5EA0-785A-EA4A-A067-864A9697F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C9B-2486-5144-8CE2-23BCA7940114}" type="datetimeFigureOut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75EA0-785A-EA4A-A067-864A9697F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81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44C9B-2486-5144-8CE2-23BCA7940114}" type="datetimeFigureOut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75EA0-785A-EA4A-A067-864A9697F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90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audio" Target="../media/audio2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4572" y="682171"/>
            <a:ext cx="7910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Rounded MT Bold" charset="0"/>
                <a:ea typeface="Arial Rounded MT Bold" charset="0"/>
                <a:cs typeface="Arial Rounded MT Bold" charset="0"/>
              </a:rPr>
              <a:t>PHYS/SPCE 245</a:t>
            </a:r>
          </a:p>
          <a:p>
            <a:pPr algn="ctr"/>
            <a:r>
              <a:rPr lang="en-US" sz="2800" i="1" dirty="0">
                <a:latin typeface="Arial Rounded MT Bold" charset="0"/>
                <a:ea typeface="Arial Rounded MT Bold" charset="0"/>
                <a:cs typeface="Arial Rounded MT Bold" charset="0"/>
              </a:rPr>
              <a:t>Rocket Science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04572" y="5624285"/>
            <a:ext cx="791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Steve Curran, </a:t>
            </a:r>
            <a:r>
              <a:rPr lang="en-US" dirty="0" err="1">
                <a:latin typeface="Arial Rounded MT Bold" charset="0"/>
                <a:ea typeface="Arial Rounded MT Bold" charset="0"/>
                <a:cs typeface="Arial Rounded MT Bold" charset="0"/>
              </a:rPr>
              <a:t>Laby</a:t>
            </a: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 501</a:t>
            </a:r>
          </a:p>
          <a:p>
            <a:pPr algn="ctr"/>
            <a:r>
              <a:rPr lang="en-US" i="1" dirty="0" err="1">
                <a:latin typeface="Arial Rounded MT Bold" charset="0"/>
                <a:ea typeface="Arial Rounded MT Bold" charset="0"/>
                <a:cs typeface="Arial Rounded MT Bold" charset="0"/>
              </a:rPr>
              <a:t>Stephen.Curran@vuw.ac.nz</a:t>
            </a:r>
            <a:endParaRPr lang="en-US" i="1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113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5A3601-F9FB-EA5E-6A62-3324BBB6C8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66906" y="180929"/>
            <a:ext cx="5842000" cy="3894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B594B-4A0E-CFD5-3D14-444D2632CF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7646" y="180929"/>
            <a:ext cx="5067209" cy="64961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CFAD87-1833-B948-0561-85221D657523}"/>
              </a:ext>
            </a:extLst>
          </p:cNvPr>
          <p:cNvSpPr txBox="1"/>
          <p:nvPr/>
        </p:nvSpPr>
        <p:spPr>
          <a:xfrm>
            <a:off x="6241774" y="4758395"/>
            <a:ext cx="5319749" cy="1293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latin typeface="Arial Rounded MT Bold" panose="020F0704030504030204" pitchFamily="34" charset="77"/>
              </a:rPr>
              <a:t>p</a:t>
            </a:r>
            <a:r>
              <a:rPr lang="en-US" dirty="0">
                <a:latin typeface="Arial Rounded MT Bold" panose="020F0704030504030204" pitchFamily="34" charset="77"/>
              </a:rPr>
              <a:t> = 0.11, which is about double that expected, but increments are very coarse (I used 10,000 to get </a:t>
            </a:r>
            <a:r>
              <a:rPr lang="en-US" i="1" dirty="0">
                <a:latin typeface="Arial Rounded MT Bold" panose="020F0704030504030204" pitchFamily="34" charset="77"/>
              </a:rPr>
              <a:t>p </a:t>
            </a:r>
            <a:r>
              <a:rPr lang="en-US" dirty="0">
                <a:latin typeface="Arial Rounded MT Bold" panose="020F0704030504030204" pitchFamily="34" charset="77"/>
              </a:rPr>
              <a:t>= 0.045)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7864A1-B10B-6C1D-2BA3-55EE169E4041}"/>
              </a:ext>
            </a:extLst>
          </p:cNvPr>
          <p:cNvSpPr/>
          <p:nvPr/>
        </p:nvSpPr>
        <p:spPr>
          <a:xfrm>
            <a:off x="8428383" y="2941982"/>
            <a:ext cx="453184" cy="39511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BECA07-E59D-F0BD-7753-1A4CC3AC2D5B}"/>
              </a:ext>
            </a:extLst>
          </p:cNvPr>
          <p:cNvSpPr/>
          <p:nvPr/>
        </p:nvSpPr>
        <p:spPr>
          <a:xfrm>
            <a:off x="7990962" y="2350477"/>
            <a:ext cx="437421" cy="98662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10F8D7-CFF3-AC98-3756-67D3EEBFA634}"/>
              </a:ext>
            </a:extLst>
          </p:cNvPr>
          <p:cNvSpPr/>
          <p:nvPr/>
        </p:nvSpPr>
        <p:spPr>
          <a:xfrm>
            <a:off x="7517167" y="1550504"/>
            <a:ext cx="453184" cy="178659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99130B-3277-D9F7-5598-501A55919B44}"/>
              </a:ext>
            </a:extLst>
          </p:cNvPr>
          <p:cNvSpPr/>
          <p:nvPr/>
        </p:nvSpPr>
        <p:spPr>
          <a:xfrm>
            <a:off x="7060752" y="805981"/>
            <a:ext cx="454799" cy="253111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5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A815B3-4275-0DE5-B696-9BCA45F3A8B4}"/>
              </a:ext>
            </a:extLst>
          </p:cNvPr>
          <p:cNvSpPr txBox="1"/>
          <p:nvPr/>
        </p:nvSpPr>
        <p:spPr>
          <a:xfrm>
            <a:off x="101054" y="138668"/>
            <a:ext cx="11811000" cy="1285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Arial Rounded MT Bold" panose="020F0704030504030204" pitchFamily="34" charset="77"/>
              </a:rPr>
              <a:t>For some real data, let’s use Eric’s Raman spectrum from the </a:t>
            </a:r>
            <a:r>
              <a:rPr lang="en-US" i="1" dirty="0">
                <a:latin typeface="Arial Rounded MT Bold" panose="020F0704030504030204" pitchFamily="34" charset="77"/>
              </a:rPr>
              <a:t>non-linear fitting </a:t>
            </a:r>
            <a:r>
              <a:rPr lang="en-US" dirty="0">
                <a:latin typeface="Arial Rounded MT Bold" panose="020F0704030504030204" pitchFamily="34" charset="77"/>
              </a:rPr>
              <a:t>lecture. What is the overall intensity of the spectrum? The y-axis gives the specific intensity (per </a:t>
            </a:r>
            <a:r>
              <a:rPr lang="en-AU" dirty="0">
                <a:latin typeface="Arial Rounded MT Bold" panose="020F0704030504030204" pitchFamily="34" charset="77"/>
                <a:cs typeface="Arial" panose="020B0604020202020204" pitchFamily="34" charset="0"/>
              </a:rPr>
              <a:t>cm</a:t>
            </a:r>
            <a:r>
              <a:rPr lang="en-AU" baseline="30000" dirty="0">
                <a:latin typeface="Arial Rounded MT Bold" panose="020F0704030504030204" pitchFamily="34" charset="77"/>
                <a:cs typeface="Arial" panose="020B0604020202020204" pitchFamily="34" charset="0"/>
              </a:rPr>
              <a:t>-1</a:t>
            </a:r>
            <a:r>
              <a:rPr lang="en-AU" dirty="0">
                <a:latin typeface="Arial Rounded MT Bold" panose="020F0704030504030204" pitchFamily="34" charset="77"/>
                <a:cs typeface="Arial" panose="020B0604020202020204" pitchFamily="34" charset="0"/>
              </a:rPr>
              <a:t>),</a:t>
            </a:r>
            <a:r>
              <a:rPr lang="en-AU" baseline="30000" dirty="0">
                <a:latin typeface="Arial Rounded MT Bold" panose="020F0704030504030204" pitchFamily="34" charset="77"/>
                <a:cs typeface="Arial" panose="020B0604020202020204" pitchFamily="34" charset="0"/>
              </a:rPr>
              <a:t> </a:t>
            </a:r>
            <a:r>
              <a:rPr lang="en-AU" dirty="0">
                <a:latin typeface="Arial Rounded MT Bold" panose="020F0704030504030204" pitchFamily="34" charset="77"/>
                <a:cs typeface="Arial" panose="020B0604020202020204" pitchFamily="34" charset="0"/>
              </a:rPr>
              <a:t>for total have to integrate over the spectrum. </a:t>
            </a:r>
            <a:endParaRPr lang="en-US" dirty="0">
              <a:latin typeface="Arial Rounded MT Bold" panose="020F0704030504030204" pitchFamily="34" charset="77"/>
            </a:endParaRPr>
          </a:p>
        </p:txBody>
      </p:sp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A1961AF1-5D09-02AC-0219-0E075188A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6" y="1219200"/>
            <a:ext cx="7708354" cy="5505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1F5090-5BF5-6528-5670-8B55EEA518E7}"/>
              </a:ext>
            </a:extLst>
          </p:cNvPr>
          <p:cNvSpPr txBox="1"/>
          <p:nvPr/>
        </p:nvSpPr>
        <p:spPr>
          <a:xfrm>
            <a:off x="8167192" y="1681820"/>
            <a:ext cx="3744862" cy="4611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I’m guessing that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counts like in the first lab.  On the x-axis 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wavenumber, which is a (to me,  confusing) way of writing frequency.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882 cm</a:t>
            </a:r>
            <a:r>
              <a:rPr lang="en-AU" baseline="30000" dirty="0">
                <a:latin typeface="Arial" panose="020B0604020202020204" pitchFamily="34" charset="0"/>
                <a:cs typeface="Arial" panose="020B0604020202020204" pitchFamily="34" charset="0"/>
              </a:rPr>
              <a:t>-1 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AU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882 x 10</a:t>
            </a:r>
            <a:r>
              <a:rPr lang="en-AU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 m</a:t>
            </a:r>
            <a:r>
              <a:rPr lang="en-AU" baseline="30000" dirty="0">
                <a:latin typeface="Arial" panose="020B0604020202020204" pitchFamily="34" charset="0"/>
                <a:cs typeface="Arial" panose="020B0604020202020204" pitchFamily="34" charset="0"/>
              </a:rPr>
              <a:t>-1.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 = 1/</a:t>
            </a:r>
            <a:r>
              <a:rPr lang="en-AU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 = 1.1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m, which is in the near infra-red.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frequency (in proper units) is </a:t>
            </a:r>
          </a:p>
          <a:p>
            <a:pPr>
              <a:lnSpc>
                <a:spcPct val="150000"/>
              </a:lnSpc>
            </a:pP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ν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AU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  = </a:t>
            </a:r>
            <a:r>
              <a:rPr lang="en-AU" i="1" dirty="0">
                <a:latin typeface="Arial" panose="020B0604020202020204" pitchFamily="34" charset="0"/>
                <a:cs typeface="Arial" panose="020B0604020202020204" pitchFamily="34" charset="0"/>
              </a:rPr>
              <a:t>ck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 = 3 x 10</a:t>
            </a:r>
            <a:r>
              <a:rPr lang="en-AU" baseline="30000" dirty="0">
                <a:latin typeface="Arial" panose="020B0604020202020204" pitchFamily="34" charset="0"/>
                <a:cs typeface="Arial" panose="020B0604020202020204" pitchFamily="34" charset="0"/>
              </a:rPr>
              <a:t>8 x 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 882 x 10</a:t>
            </a:r>
            <a:r>
              <a:rPr lang="en-AU" baseline="300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= 2.65 x 10</a:t>
            </a:r>
            <a:r>
              <a:rPr lang="en-AU" baseline="300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 Hz , but we’ll stick with the given units for this.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147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F5207B-CFA5-7B7F-323F-06419DC54360}"/>
              </a:ext>
            </a:extLst>
          </p:cNvPr>
          <p:cNvSpPr txBox="1"/>
          <p:nvPr/>
        </p:nvSpPr>
        <p:spPr>
          <a:xfrm>
            <a:off x="469900" y="289679"/>
            <a:ext cx="27559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226 data points</a:t>
            </a:r>
          </a:p>
          <a:p>
            <a:endParaRPr lang="en-US" dirty="0">
              <a:latin typeface="Arial Rounded MT Bold" panose="020F0704030504030204" pitchFamily="34" charset="77"/>
            </a:endParaRPr>
          </a:p>
          <a:p>
            <a:r>
              <a:rPr lang="en-US" dirty="0"/>
              <a:t>v [cm^-1],I [</a:t>
            </a:r>
            <a:r>
              <a:rPr lang="en-US" dirty="0" err="1"/>
              <a:t>cts</a:t>
            </a:r>
            <a:r>
              <a:rPr lang="en-US" dirty="0"/>
              <a:t>]</a:t>
            </a:r>
          </a:p>
          <a:p>
            <a:r>
              <a:rPr lang="en-US" dirty="0"/>
              <a:t>820.58844,22.64906562</a:t>
            </a:r>
          </a:p>
          <a:p>
            <a:r>
              <a:rPr lang="en-US" dirty="0"/>
              <a:t>821.19336,48.06717582</a:t>
            </a:r>
          </a:p>
          <a:p>
            <a:r>
              <a:rPr lang="en-US" dirty="0"/>
              <a:t>821.79822,17.20800374</a:t>
            </a:r>
          </a:p>
          <a:p>
            <a:r>
              <a:rPr lang="en-US" dirty="0"/>
              <a:t>….</a:t>
            </a:r>
          </a:p>
          <a:p>
            <a:r>
              <a:rPr lang="en-US" dirty="0"/>
              <a:t>954.1261,21.69538279</a:t>
            </a:r>
          </a:p>
          <a:p>
            <a:r>
              <a:rPr lang="en-US" dirty="0"/>
              <a:t>954.7182,12.14243492</a:t>
            </a:r>
          </a:p>
          <a:p>
            <a:r>
              <a:rPr lang="en-US" dirty="0"/>
              <a:t>955.31024,0.778984764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86D39-0513-E718-5D79-69A05F2AF0BC}"/>
              </a:ext>
            </a:extLst>
          </p:cNvPr>
          <p:cNvSpPr txBox="1"/>
          <p:nvPr/>
        </p:nvSpPr>
        <p:spPr>
          <a:xfrm>
            <a:off x="3429000" y="289679"/>
            <a:ext cx="8293100" cy="294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 Rounded MT Bold" panose="020F0704030504030204" pitchFamily="34" charset="77"/>
              </a:rPr>
              <a:t>And we can get the data intensity by summing </a:t>
            </a:r>
            <a:r>
              <a:rPr lang="el-GR" dirty="0">
                <a:latin typeface="Arial Rounded MT Bold" panose="020F0704030504030204" pitchFamily="34" charset="77"/>
              </a:rPr>
              <a:t>Δ</a:t>
            </a:r>
            <a:r>
              <a:rPr lang="en-US" i="1" dirty="0">
                <a:latin typeface="Arial Rounded MT Bold" panose="020F0704030504030204" pitchFamily="34" charset="77"/>
              </a:rPr>
              <a:t>x.</a:t>
            </a:r>
            <a:r>
              <a:rPr lang="en-AU" dirty="0">
                <a:latin typeface="Arial Rounded MT Bold" panose="020F0704030504030204" pitchFamily="34" charset="77"/>
              </a:rPr>
              <a:t>y. For this real data, unlike the </a:t>
            </a:r>
            <a:r>
              <a:rPr lang="en-US" dirty="0">
                <a:latin typeface="Arial Rounded MT Bold" panose="020F0704030504030204" pitchFamily="34" charset="77"/>
              </a:rPr>
              <a:t> the previous sample there is no point doing this for than 226 times, as we would be merely interpolating between points to get data we don’t have.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 Rounded MT Bold" panose="020F0704030504030204" pitchFamily="34" charset="77"/>
              </a:rPr>
              <a:t>First thing is to determine </a:t>
            </a:r>
            <a:r>
              <a:rPr lang="el-GR" dirty="0">
                <a:latin typeface="Arial Rounded MT Bold" panose="020F0704030504030204" pitchFamily="34" charset="77"/>
              </a:rPr>
              <a:t>Δ</a:t>
            </a:r>
            <a:r>
              <a:rPr lang="en-US" i="1" dirty="0">
                <a:latin typeface="Arial Rounded MT Bold" panose="020F0704030504030204" pitchFamily="34" charset="77"/>
              </a:rPr>
              <a:t>x. E.g. </a:t>
            </a:r>
            <a:r>
              <a:rPr lang="en-US" dirty="0">
                <a:latin typeface="Arial Rounded MT Bold" panose="020F0704030504030204" pitchFamily="34" charset="77"/>
              </a:rPr>
              <a:t>821.19336 - 820.58844 = 0.605 and 955.31024 - 954.7182 = 0.592, which are not exactly the same, but may be near enough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1ED2B9-A443-F5E7-9601-853D7CEF3D9C}"/>
              </a:ext>
            </a:extLst>
          </p:cNvPr>
          <p:cNvSpPr txBox="1"/>
          <p:nvPr/>
        </p:nvSpPr>
        <p:spPr>
          <a:xfrm>
            <a:off x="355600" y="3430330"/>
            <a:ext cx="44577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v [cm^-1.           </a:t>
            </a:r>
            <a:r>
              <a:rPr lang="en-US" dirty="0" err="1"/>
              <a:t>v_prev</a:t>
            </a:r>
            <a:r>
              <a:rPr lang="en-US" dirty="0"/>
              <a:t>            dv</a:t>
            </a:r>
          </a:p>
          <a:p>
            <a:r>
              <a:rPr lang="en-US" dirty="0"/>
              <a:t>0    820.58844     </a:t>
            </a:r>
            <a:r>
              <a:rPr lang="en-US" dirty="0" err="1"/>
              <a:t>NaN</a:t>
            </a:r>
            <a:r>
              <a:rPr lang="en-US" dirty="0"/>
              <a:t>             </a:t>
            </a:r>
            <a:r>
              <a:rPr lang="en-US" dirty="0" err="1"/>
              <a:t>NaN</a:t>
            </a:r>
            <a:endParaRPr lang="en-US" dirty="0"/>
          </a:p>
          <a:p>
            <a:r>
              <a:rPr lang="en-US" dirty="0"/>
              <a:t>1    821.19336   820.58844  0.60492</a:t>
            </a:r>
          </a:p>
          <a:p>
            <a:pPr marL="342900" indent="-342900">
              <a:buAutoNum type="arabicPlain" startAt="2"/>
            </a:pPr>
            <a:r>
              <a:rPr lang="en-US" dirty="0"/>
              <a:t>821.79822   821.19336  0.60486</a:t>
            </a:r>
          </a:p>
          <a:p>
            <a:pPr marL="342900" indent="-342900">
              <a:buAutoNum type="arabicPlain" startAt="2"/>
            </a:pPr>
            <a:r>
              <a:rPr lang="en-US" dirty="0"/>
              <a:t>822.40515.  821.79822  0.60693</a:t>
            </a:r>
          </a:p>
          <a:p>
            <a:r>
              <a:rPr lang="en-US" dirty="0"/>
              <a:t>..         ...        ...        ...      ...</a:t>
            </a:r>
          </a:p>
          <a:p>
            <a:r>
              <a:rPr lang="en-US" dirty="0"/>
              <a:t>224  954.71820  954.12610  0.59210</a:t>
            </a:r>
          </a:p>
          <a:p>
            <a:r>
              <a:rPr lang="en-US" dirty="0"/>
              <a:t>225  955.31024  954.71820  0.59204</a:t>
            </a:r>
          </a:p>
        </p:txBody>
      </p:sp>
      <p:pic>
        <p:nvPicPr>
          <p:cNvPr id="9" name="Picture 8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B031586-B4DC-AB84-F7A3-2C151284F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022600"/>
            <a:ext cx="5943600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9FF99E-BD8C-D622-F209-43300191307D}"/>
              </a:ext>
            </a:extLst>
          </p:cNvPr>
          <p:cNvSpPr txBox="1"/>
          <p:nvPr/>
        </p:nvSpPr>
        <p:spPr>
          <a:xfrm>
            <a:off x="482600" y="5802074"/>
            <a:ext cx="4330700" cy="87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merican Typewriter" panose="02090604020004020304" pitchFamily="18" charset="77"/>
              </a:rPr>
              <a:t>v_prev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>
                <a:latin typeface="Arial Rounded MT Bold" panose="020F0704030504030204" pitchFamily="34" charset="77"/>
              </a:rPr>
              <a:t>is the previous value and </a:t>
            </a:r>
            <a:r>
              <a:rPr lang="en-US" dirty="0">
                <a:latin typeface="American Typewriter" panose="02090604020004020304" pitchFamily="18" charset="77"/>
              </a:rPr>
              <a:t>dv</a:t>
            </a:r>
            <a:r>
              <a:rPr lang="en-US" dirty="0">
                <a:latin typeface="Arial Rounded MT Bold" panose="020F0704030504030204" pitchFamily="34" charset="77"/>
              </a:rPr>
              <a:t> the difference (</a:t>
            </a:r>
            <a:r>
              <a:rPr lang="el-GR" dirty="0">
                <a:latin typeface="Arial Rounded MT Bold" panose="020F0704030504030204" pitchFamily="34" charset="77"/>
              </a:rPr>
              <a:t>Δ</a:t>
            </a:r>
            <a:r>
              <a:rPr lang="en-US" i="1" dirty="0">
                <a:latin typeface="Arial Rounded MT Bold" panose="020F0704030504030204" pitchFamily="34" charset="77"/>
              </a:rPr>
              <a:t>x</a:t>
            </a:r>
            <a:r>
              <a:rPr lang="en-US" dirty="0">
                <a:latin typeface="Arial Rounded MT Bold" panose="020F0704030504030204" pitchFamily="34" charset="77"/>
              </a:rPr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524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74D8E7-5356-5323-E1D1-20FAB9A2C79D}"/>
              </a:ext>
            </a:extLst>
          </p:cNvPr>
          <p:cNvSpPr txBox="1"/>
          <p:nvPr/>
        </p:nvSpPr>
        <p:spPr>
          <a:xfrm>
            <a:off x="279400" y="259834"/>
            <a:ext cx="11379200" cy="239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 Rounded MT Bold" panose="020F0704030504030204" pitchFamily="34" charset="77"/>
              </a:rPr>
              <a:t>Using  </a:t>
            </a:r>
            <a:r>
              <a:rPr lang="el-GR" dirty="0">
                <a:latin typeface="Arial Rounded MT Bold" panose="020F0704030504030204" pitchFamily="34" charset="77"/>
              </a:rPr>
              <a:t>Δ</a:t>
            </a:r>
            <a:r>
              <a:rPr lang="en-US" i="1" dirty="0">
                <a:latin typeface="Arial Rounded MT Bold" panose="020F0704030504030204" pitchFamily="34" charset="77"/>
              </a:rPr>
              <a:t>x  </a:t>
            </a:r>
            <a:r>
              <a:rPr lang="en-US" dirty="0">
                <a:latin typeface="Arial Rounded MT Bold" panose="020F0704030504030204" pitchFamily="34" charset="77"/>
              </a:rPr>
              <a:t>= 0.5988, we just have to sum all the y-values and multiply by this, which gives </a:t>
            </a:r>
          </a:p>
          <a:p>
            <a:pPr algn="ctr">
              <a:lnSpc>
                <a:spcPct val="150000"/>
              </a:lnSpc>
            </a:pPr>
            <a:r>
              <a:rPr lang="en-US" dirty="0" err="1">
                <a:latin typeface="Arial Rounded MT Bold" panose="020F0704030504030204" pitchFamily="34" charset="77"/>
              </a:rPr>
              <a:t>I</a:t>
            </a:r>
            <a:r>
              <a:rPr lang="en-US" baseline="-25000" dirty="0" err="1">
                <a:latin typeface="Arial Rounded MT Bold" panose="020F0704030504030204" pitchFamily="34" charset="77"/>
              </a:rPr>
              <a:t>int</a:t>
            </a:r>
            <a:r>
              <a:rPr lang="en-US" baseline="-25000" dirty="0">
                <a:latin typeface="Arial Rounded MT Bold" panose="020F0704030504030204" pitchFamily="34" charset="77"/>
              </a:rPr>
              <a:t> </a:t>
            </a:r>
            <a:r>
              <a:rPr lang="en-US" dirty="0">
                <a:latin typeface="Arial Rounded MT Bold" panose="020F0704030504030204" pitchFamily="34" charset="77"/>
              </a:rPr>
              <a:t>= 36.99 x 10</a:t>
            </a:r>
            <a:r>
              <a:rPr lang="en-US" baseline="30000" dirty="0">
                <a:latin typeface="Arial Rounded MT Bold" panose="020F0704030504030204" pitchFamily="34" charset="77"/>
              </a:rPr>
              <a:t>3 </a:t>
            </a:r>
            <a:r>
              <a:rPr lang="en-US" dirty="0" err="1">
                <a:latin typeface="Arial Rounded MT Bold" panose="020F0704030504030204" pitchFamily="34" charset="77"/>
              </a:rPr>
              <a:t>cts</a:t>
            </a:r>
            <a:r>
              <a:rPr lang="en-US" dirty="0">
                <a:latin typeface="Arial Rounded MT Bold" panose="020F0704030504030204" pitchFamily="34" charset="77"/>
              </a:rPr>
              <a:t> cm</a:t>
            </a:r>
            <a:r>
              <a:rPr lang="en-US" baseline="30000" dirty="0">
                <a:latin typeface="Arial Rounded MT Bold" panose="020F0704030504030204" pitchFamily="34" charset="77"/>
              </a:rPr>
              <a:t>-1</a:t>
            </a:r>
            <a:r>
              <a:rPr lang="en-US" dirty="0">
                <a:latin typeface="Arial Rounded MT Bold" panose="020F0704030504030204" pitchFamily="34" charset="77"/>
              </a:rPr>
              <a:t>.</a:t>
            </a:r>
          </a:p>
          <a:p>
            <a:endParaRPr lang="en-US" dirty="0">
              <a:latin typeface="Arial Rounded MT Bold" panose="020F0704030504030204" pitchFamily="34" charset="77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 Rounded MT Bold" panose="020F0704030504030204" pitchFamily="34" charset="77"/>
              </a:rPr>
              <a:t>If the channel width changes a lot, should sum each </a:t>
            </a:r>
            <a:r>
              <a:rPr lang="en-US">
                <a:latin typeface="Arial Rounded MT Bold" panose="020F0704030504030204" pitchFamily="34" charset="77"/>
              </a:rPr>
              <a:t>rectangle individually</a:t>
            </a:r>
            <a:r>
              <a:rPr lang="en-US" dirty="0">
                <a:latin typeface="Arial Rounded MT Bold" panose="020F0704030504030204" pitchFamily="34" charset="77"/>
              </a:rPr>
              <a:t>, giving</a:t>
            </a:r>
          </a:p>
          <a:p>
            <a:pPr algn="ctr">
              <a:lnSpc>
                <a:spcPct val="150000"/>
              </a:lnSpc>
            </a:pPr>
            <a:r>
              <a:rPr lang="en-US" dirty="0" err="1">
                <a:latin typeface="Arial Rounded MT Bold" panose="020F0704030504030204" pitchFamily="34" charset="77"/>
              </a:rPr>
              <a:t>I</a:t>
            </a:r>
            <a:r>
              <a:rPr lang="en-US" baseline="-25000" dirty="0" err="1">
                <a:latin typeface="Arial Rounded MT Bold" panose="020F0704030504030204" pitchFamily="34" charset="77"/>
              </a:rPr>
              <a:t>int</a:t>
            </a:r>
            <a:r>
              <a:rPr lang="en-US" baseline="-25000" dirty="0">
                <a:latin typeface="Arial Rounded MT Bold" panose="020F0704030504030204" pitchFamily="34" charset="77"/>
              </a:rPr>
              <a:t> </a:t>
            </a:r>
            <a:r>
              <a:rPr lang="en-US" dirty="0">
                <a:latin typeface="Arial Rounded MT Bold" panose="020F0704030504030204" pitchFamily="34" charset="77"/>
              </a:rPr>
              <a:t>= 37.03 x 10</a:t>
            </a:r>
            <a:r>
              <a:rPr lang="en-US" baseline="30000" dirty="0">
                <a:latin typeface="Arial Rounded MT Bold" panose="020F0704030504030204" pitchFamily="34" charset="77"/>
              </a:rPr>
              <a:t>3 </a:t>
            </a:r>
            <a:r>
              <a:rPr lang="en-US" dirty="0" err="1">
                <a:latin typeface="Arial Rounded MT Bold" panose="020F0704030504030204" pitchFamily="34" charset="77"/>
              </a:rPr>
              <a:t>cts</a:t>
            </a:r>
            <a:r>
              <a:rPr lang="en-US" dirty="0">
                <a:latin typeface="Arial Rounded MT Bold" panose="020F0704030504030204" pitchFamily="34" charset="77"/>
              </a:rPr>
              <a:t> cm</a:t>
            </a:r>
            <a:r>
              <a:rPr lang="en-US" baseline="30000" dirty="0">
                <a:latin typeface="Arial Rounded MT Bold" panose="020F0704030504030204" pitchFamily="34" charset="77"/>
              </a:rPr>
              <a:t>-1.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 Rounded MT Bold" panose="020F0704030504030204" pitchFamily="34" charset="77"/>
              </a:rPr>
              <a:t>So not much in it.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2FA65-0F81-2049-A68B-D81532688A6A}"/>
              </a:ext>
            </a:extLst>
          </p:cNvPr>
          <p:cNvSpPr/>
          <p:nvPr/>
        </p:nvSpPr>
        <p:spPr>
          <a:xfrm>
            <a:off x="1066800" y="4622800"/>
            <a:ext cx="1257300" cy="1690132"/>
          </a:xfrm>
          <a:prstGeom prst="rect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77CF67-43FA-0C03-0428-04995B0CC9DD}"/>
              </a:ext>
            </a:extLst>
          </p:cNvPr>
          <p:cNvSpPr/>
          <p:nvPr/>
        </p:nvSpPr>
        <p:spPr>
          <a:xfrm>
            <a:off x="2324100" y="5257800"/>
            <a:ext cx="1257300" cy="1055132"/>
          </a:xfrm>
          <a:prstGeom prst="rect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29077A-8B7F-7B26-AD3E-BC9CE722A769}"/>
              </a:ext>
            </a:extLst>
          </p:cNvPr>
          <p:cNvSpPr/>
          <p:nvPr/>
        </p:nvSpPr>
        <p:spPr>
          <a:xfrm>
            <a:off x="3581400" y="4835604"/>
            <a:ext cx="1257300" cy="1477328"/>
          </a:xfrm>
          <a:prstGeom prst="rect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9EC114-6921-DCA7-98C8-9ED9286D64F4}"/>
              </a:ext>
            </a:extLst>
          </p:cNvPr>
          <p:cNvSpPr txBox="1"/>
          <p:nvPr/>
        </p:nvSpPr>
        <p:spPr>
          <a:xfrm>
            <a:off x="805045" y="6269311"/>
            <a:ext cx="523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7DECED-EE74-49A4-7844-7561B98768E3}"/>
              </a:ext>
            </a:extLst>
          </p:cNvPr>
          <p:cNvSpPr txBox="1"/>
          <p:nvPr/>
        </p:nvSpPr>
        <p:spPr>
          <a:xfrm>
            <a:off x="2106795" y="6269312"/>
            <a:ext cx="523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i="1" baseline="-25000" dirty="0"/>
              <a:t>2</a:t>
            </a:r>
            <a:endParaRPr lang="en-US" sz="2400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B3EFB8-01CF-5A12-5212-6D788D86EE2E}"/>
              </a:ext>
            </a:extLst>
          </p:cNvPr>
          <p:cNvSpPr txBox="1"/>
          <p:nvPr/>
        </p:nvSpPr>
        <p:spPr>
          <a:xfrm>
            <a:off x="674168" y="4343378"/>
            <a:ext cx="523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y</a:t>
            </a:r>
            <a:r>
              <a:rPr lang="en-US" sz="2400" baseline="-250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14F5DF-6F9B-04A6-DB57-93C5BFE50AEF}"/>
              </a:ext>
            </a:extLst>
          </p:cNvPr>
          <p:cNvSpPr txBox="1"/>
          <p:nvPr/>
        </p:nvSpPr>
        <p:spPr>
          <a:xfrm>
            <a:off x="2585855" y="4578653"/>
            <a:ext cx="523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y</a:t>
            </a:r>
            <a:r>
              <a:rPr lang="en-US" sz="2400" baseline="-25000" dirty="0"/>
              <a:t>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A4152-6C77-7179-9C4B-0C88011DBEE0}"/>
              </a:ext>
            </a:extLst>
          </p:cNvPr>
          <p:cNvCxnSpPr/>
          <p:nvPr/>
        </p:nvCxnSpPr>
        <p:spPr>
          <a:xfrm>
            <a:off x="1066800" y="46228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E94851-44A2-C0B1-46D1-E2FA380251D2}"/>
              </a:ext>
            </a:extLst>
          </p:cNvPr>
          <p:cNvCxnSpPr>
            <a:cxnSpLocks/>
          </p:cNvCxnSpPr>
          <p:nvPr/>
        </p:nvCxnSpPr>
        <p:spPr>
          <a:xfrm>
            <a:off x="1066800" y="4656648"/>
            <a:ext cx="1281633" cy="60115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D5AF5B-6818-CDD5-DF08-A72FFE13B255}"/>
              </a:ext>
            </a:extLst>
          </p:cNvPr>
          <p:cNvCxnSpPr>
            <a:cxnSpLocks/>
          </p:cNvCxnSpPr>
          <p:nvPr/>
        </p:nvCxnSpPr>
        <p:spPr>
          <a:xfrm flipV="1">
            <a:off x="2334158" y="4832422"/>
            <a:ext cx="1247242" cy="41371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8539651-B929-657A-5A9E-E92627FBF9B0}"/>
              </a:ext>
            </a:extLst>
          </p:cNvPr>
          <p:cNvSpPr txBox="1"/>
          <p:nvPr/>
        </p:nvSpPr>
        <p:spPr>
          <a:xfrm>
            <a:off x="5353270" y="2383967"/>
            <a:ext cx="6559330" cy="419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Being really fancy, although we can’t improve the resolution for area of first channel, instead of 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A</a:t>
            </a:r>
            <a:r>
              <a:rPr lang="en-US" i="1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1 </a:t>
            </a:r>
            <a:r>
              <a:rPr lang="en-US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= y</a:t>
            </a:r>
            <a:r>
              <a:rPr lang="en-US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1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(</a:t>
            </a:r>
            <a:r>
              <a:rPr lang="en-US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2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- </a:t>
            </a:r>
            <a:r>
              <a:rPr lang="en-US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1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)   we can use 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A</a:t>
            </a:r>
            <a:r>
              <a:rPr lang="en-US" i="1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1  </a:t>
            </a:r>
            <a:r>
              <a:rPr lang="en-US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= </a:t>
            </a:r>
            <a:r>
              <a:rPr lang="en-US" i="1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y</a:t>
            </a:r>
            <a:r>
              <a:rPr lang="en-US" i="1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1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(</a:t>
            </a:r>
            <a:r>
              <a:rPr lang="en-US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2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- </a:t>
            </a:r>
            <a:r>
              <a:rPr lang="en-US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1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) - ½ (</a:t>
            </a:r>
            <a:r>
              <a:rPr lang="en-US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2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- </a:t>
            </a:r>
            <a:r>
              <a:rPr lang="en-US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1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) (</a:t>
            </a:r>
            <a:r>
              <a:rPr lang="en-US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y</a:t>
            </a:r>
            <a:r>
              <a:rPr lang="en-US" i="1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2 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- </a:t>
            </a:r>
            <a:r>
              <a:rPr lang="en-US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y</a:t>
            </a:r>
            <a:r>
              <a:rPr lang="en-US" i="1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1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    = </a:t>
            </a:r>
            <a:r>
              <a:rPr lang="el-GR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Δ</a:t>
            </a:r>
            <a:r>
              <a:rPr lang="en-US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x</a:t>
            </a:r>
            <a:r>
              <a:rPr lang="el-GR" i="1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l-GR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(1.5</a:t>
            </a:r>
            <a:r>
              <a:rPr lang="en-US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y</a:t>
            </a:r>
            <a:r>
              <a:rPr lang="en-US" i="1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2 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-</a:t>
            </a:r>
            <a:r>
              <a:rPr lang="el-GR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0.5</a:t>
            </a:r>
            <a:r>
              <a:rPr lang="en-US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y</a:t>
            </a:r>
            <a:r>
              <a:rPr lang="en-US" i="1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1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) = </a:t>
            </a:r>
            <a:r>
              <a:rPr lang="el-GR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Δ</a:t>
            </a:r>
            <a:r>
              <a:rPr lang="en-US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x</a:t>
            </a:r>
            <a:r>
              <a:rPr lang="el-GR" i="1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l-GR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(</a:t>
            </a:r>
            <a:r>
              <a:rPr lang="en-US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y</a:t>
            </a:r>
            <a:r>
              <a:rPr lang="en-US" i="1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-</a:t>
            </a:r>
            <a:r>
              <a:rPr lang="el-GR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AU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½ </a:t>
            </a:r>
            <a:r>
              <a:rPr lang="el-GR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Δ</a:t>
            </a:r>
            <a:r>
              <a:rPr lang="en-US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y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) </a:t>
            </a:r>
            <a:endParaRPr lang="el-GR" dirty="0">
              <a:solidFill>
                <a:srgbClr val="FF0000"/>
              </a:solidFill>
              <a:latin typeface="Arial Rounded MT Bold" panose="020F0704030504030204" pitchFamily="34" charset="77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e.g. (821.798 - 821.193)(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1.5 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7.208 - ½ 48.067 ) =  -8.00</a:t>
            </a: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 Rounded MT Bold" panose="020F0704030504030204" pitchFamily="34" charset="77"/>
                <a:cs typeface="Arial" panose="020B0604020202020204" pitchFamily="34" charset="0"/>
              </a:rPr>
              <a:t>Doing whole spectrum gives </a:t>
            </a:r>
            <a:r>
              <a:rPr lang="en-US" dirty="0" err="1">
                <a:latin typeface="Arial Rounded MT Bold" panose="020F0704030504030204" pitchFamily="34" charset="77"/>
              </a:rPr>
              <a:t>I</a:t>
            </a:r>
            <a:r>
              <a:rPr lang="en-US" baseline="-25000" dirty="0" err="1">
                <a:latin typeface="Arial Rounded MT Bold" panose="020F0704030504030204" pitchFamily="34" charset="77"/>
              </a:rPr>
              <a:t>int</a:t>
            </a:r>
            <a:r>
              <a:rPr lang="en-US" baseline="-25000" dirty="0">
                <a:latin typeface="Arial Rounded MT Bold" panose="020F0704030504030204" pitchFamily="34" charset="77"/>
              </a:rPr>
              <a:t> </a:t>
            </a:r>
            <a:r>
              <a:rPr lang="en-US" dirty="0">
                <a:latin typeface="Arial Rounded MT Bold" panose="020F0704030504030204" pitchFamily="34" charset="77"/>
              </a:rPr>
              <a:t>= 37.03 x 10</a:t>
            </a:r>
            <a:r>
              <a:rPr lang="en-US" baseline="30000" dirty="0">
                <a:latin typeface="Arial Rounded MT Bold" panose="020F0704030504030204" pitchFamily="34" charset="77"/>
              </a:rPr>
              <a:t>3 </a:t>
            </a:r>
            <a:r>
              <a:rPr lang="en-US" dirty="0" err="1">
                <a:latin typeface="Arial Rounded MT Bold" panose="020F0704030504030204" pitchFamily="34" charset="77"/>
              </a:rPr>
              <a:t>cts</a:t>
            </a:r>
            <a:r>
              <a:rPr lang="en-US" dirty="0">
                <a:latin typeface="Arial Rounded MT Bold" panose="020F0704030504030204" pitchFamily="34" charset="77"/>
              </a:rPr>
              <a:t> cm</a:t>
            </a:r>
            <a:r>
              <a:rPr lang="en-US" baseline="30000" dirty="0">
                <a:latin typeface="Arial Rounded MT Bold" panose="020F0704030504030204" pitchFamily="34" charset="77"/>
              </a:rPr>
              <a:t>-1</a:t>
            </a:r>
            <a:r>
              <a:rPr lang="en-US" dirty="0">
                <a:latin typeface="Arial Rounded MT Bold" panose="020F0704030504030204" pitchFamily="34" charset="77"/>
              </a:rPr>
              <a:t>, which is probably overkill with no real gain. Might be worth it for coarser data though.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B1D70CD-D0F7-83DA-B9AA-2F24F9DFA416}"/>
              </a:ext>
            </a:extLst>
          </p:cNvPr>
          <p:cNvCxnSpPr>
            <a:cxnSpLocks/>
          </p:cNvCxnSpPr>
          <p:nvPr/>
        </p:nvCxnSpPr>
        <p:spPr>
          <a:xfrm flipV="1">
            <a:off x="3581400" y="3720230"/>
            <a:ext cx="1368298" cy="110566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F7999F-83D2-47EC-93F3-379772FC6B51}"/>
              </a:ext>
            </a:extLst>
          </p:cNvPr>
          <p:cNvSpPr txBox="1"/>
          <p:nvPr/>
        </p:nvSpPr>
        <p:spPr>
          <a:xfrm>
            <a:off x="368300" y="2727427"/>
            <a:ext cx="46101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v [cm^-1]    I [</a:t>
            </a:r>
            <a:r>
              <a:rPr lang="en-US" dirty="0" err="1"/>
              <a:t>cts</a:t>
            </a:r>
            <a:r>
              <a:rPr lang="en-US" dirty="0"/>
              <a:t>]     </a:t>
            </a:r>
            <a:r>
              <a:rPr lang="en-US" dirty="0" err="1"/>
              <a:t>v_prev</a:t>
            </a:r>
            <a:r>
              <a:rPr lang="en-US" dirty="0"/>
              <a:t>       dv</a:t>
            </a:r>
          </a:p>
          <a:p>
            <a:r>
              <a:rPr lang="en-US" dirty="0"/>
              <a:t>0    820.58844  22.649066        </a:t>
            </a:r>
            <a:r>
              <a:rPr lang="en-US" dirty="0" err="1"/>
              <a:t>NaN</a:t>
            </a:r>
            <a:r>
              <a:rPr lang="en-US" dirty="0"/>
              <a:t>      </a:t>
            </a:r>
            <a:r>
              <a:rPr lang="en-US" dirty="0" err="1"/>
              <a:t>NaN</a:t>
            </a:r>
            <a:endParaRPr lang="en-US" dirty="0"/>
          </a:p>
          <a:p>
            <a:r>
              <a:rPr lang="en-US" dirty="0"/>
              <a:t>1    821.19336  48.067176  820.58844  0.60492</a:t>
            </a:r>
          </a:p>
          <a:p>
            <a:r>
              <a:rPr lang="en-US" dirty="0"/>
              <a:t>2    821.79822  17.208004  821.19336  0.60486</a:t>
            </a:r>
          </a:p>
          <a:p>
            <a:r>
              <a:rPr lang="en-US" dirty="0"/>
              <a:t>3    822.40515   7.195470   821.79822  0.60693</a:t>
            </a:r>
          </a:p>
          <a:p>
            <a:r>
              <a:rPr lang="en-US" dirty="0"/>
              <a:t>4    823.00995  54.836356  822.40515  0.60480</a:t>
            </a:r>
          </a:p>
        </p:txBody>
      </p:sp>
    </p:spTree>
    <p:extLst>
      <p:ext uri="{BB962C8B-B14F-4D97-AF65-F5344CB8AC3E}">
        <p14:creationId xmlns:p14="http://schemas.microsoft.com/office/powerpoint/2010/main" val="3137347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yellow object with a white background&#10;&#10;Description automatically generated">
            <a:extLst>
              <a:ext uri="{FF2B5EF4-FFF2-40B4-BE49-F238E27FC236}">
                <a16:creationId xmlns:a16="http://schemas.microsoft.com/office/drawing/2014/main" id="{39390F1F-598F-4E5F-EFDB-345DAABE2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21" y="4065551"/>
            <a:ext cx="3175000" cy="1295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B0C4F4-20D1-5DCD-0326-2C10064A4C5C}"/>
              </a:ext>
            </a:extLst>
          </p:cNvPr>
          <p:cNvSpPr txBox="1"/>
          <p:nvPr/>
        </p:nvSpPr>
        <p:spPr>
          <a:xfrm>
            <a:off x="2888958" y="719334"/>
            <a:ext cx="8490242" cy="8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NZ" sz="1800" dirty="0">
                <a:effectLst/>
                <a:latin typeface="Arial Rounded MT Bold" panose="020F0704030504030204" pitchFamily="34" charset="77"/>
              </a:rPr>
              <a:t>The rocket is propelled </a:t>
            </a:r>
            <a:r>
              <a:rPr lang="en-NZ" dirty="0">
                <a:latin typeface="Arial Rounded MT Bold" panose="020F0704030504030204" pitchFamily="34" charset="77"/>
              </a:rPr>
              <a:t>b</a:t>
            </a:r>
            <a:r>
              <a:rPr lang="en-NZ" sz="1800" dirty="0">
                <a:effectLst/>
                <a:latin typeface="Arial Rounded MT Bold" panose="020F0704030504030204" pitchFamily="34" charset="77"/>
              </a:rPr>
              <a:t>y the conservation of linear momentum (not by  pushing against the ground, otherwise it wouldn’t work in space).</a:t>
            </a:r>
            <a:endParaRPr lang="en-NZ" dirty="0">
              <a:effectLst/>
              <a:latin typeface="Arial Rounded MT Bold" panose="020F0704030504030204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D3DB3-90A1-6B6B-8D9A-FB51CE7D2E26}"/>
              </a:ext>
            </a:extLst>
          </p:cNvPr>
          <p:cNvSpPr txBox="1"/>
          <p:nvPr/>
        </p:nvSpPr>
        <p:spPr>
          <a:xfrm>
            <a:off x="482600" y="2725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2000" i="1" dirty="0">
                <a:latin typeface="Arial Rounded MT Bold" panose="020F0704030504030204" pitchFamily="34" charset="77"/>
              </a:rPr>
              <a:t>R</a:t>
            </a:r>
            <a:r>
              <a:rPr lang="en-NZ" sz="2000" i="1" dirty="0">
                <a:effectLst/>
                <a:latin typeface="Arial Rounded MT Bold" panose="020F0704030504030204" pitchFamily="34" charset="77"/>
              </a:rPr>
              <a:t>ocket  Propulsion</a:t>
            </a:r>
            <a:r>
              <a:rPr lang="en-NZ" sz="2000" dirty="0">
                <a:effectLst/>
                <a:latin typeface="Arial Rounded MT Bold" panose="020F0704030504030204" pitchFamily="34" charset="77"/>
              </a:rPr>
              <a:t> </a:t>
            </a:r>
          </a:p>
        </p:txBody>
      </p:sp>
      <p:pic>
        <p:nvPicPr>
          <p:cNvPr id="7" name="Picture 6" descr="A cartoon rocket ship with fire&#10;&#10;Description automatically generated">
            <a:extLst>
              <a:ext uri="{FF2B5EF4-FFF2-40B4-BE49-F238E27FC236}">
                <a16:creationId xmlns:a16="http://schemas.microsoft.com/office/drawing/2014/main" id="{D3292E89-BFBA-54CE-81C3-7B64E217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40000">
            <a:off x="-259078" y="929930"/>
            <a:ext cx="4038600" cy="345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827E46-CF24-3007-DC4A-5FC7A948F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079" y="1802548"/>
            <a:ext cx="6096000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3B3800-EB25-FC20-8406-F625BBCA3A41}"/>
              </a:ext>
            </a:extLst>
          </p:cNvPr>
          <p:cNvSpPr txBox="1"/>
          <p:nvPr/>
        </p:nvSpPr>
        <p:spPr>
          <a:xfrm>
            <a:off x="968520" y="5870780"/>
            <a:ext cx="10740879" cy="454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NZ" sz="1800" dirty="0">
                <a:effectLst/>
                <a:latin typeface="Arial Rounded MT Bold" panose="020F0704030504030204" pitchFamily="34" charset="77"/>
              </a:rPr>
              <a:t>Again, much of the stuff on </a:t>
            </a:r>
            <a:r>
              <a:rPr lang="en-NZ" sz="1800" i="1" dirty="0">
                <a:effectLst/>
                <a:latin typeface="Arial Rounded MT Bold" panose="020F0704030504030204" pitchFamily="34" charset="77"/>
              </a:rPr>
              <a:t>Fail Army </a:t>
            </a:r>
            <a:r>
              <a:rPr lang="en-NZ" sz="1800" dirty="0">
                <a:effectLst/>
                <a:latin typeface="Arial Rounded MT Bold" panose="020F0704030504030204" pitchFamily="34" charset="77"/>
              </a:rPr>
              <a:t>is due to the misjudgement of linear momentum.</a:t>
            </a:r>
            <a:endParaRPr lang="en-NZ" dirty="0">
              <a:effectLst/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830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23B217-00EE-0C3F-3864-CAB14CCD76E7}"/>
              </a:ext>
            </a:extLst>
          </p:cNvPr>
          <p:cNvSpPr txBox="1"/>
          <p:nvPr/>
        </p:nvSpPr>
        <p:spPr>
          <a:xfrm>
            <a:off x="269310" y="291322"/>
            <a:ext cx="3045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2000" i="1" dirty="0">
                <a:latin typeface="Arial Rounded MT Bold" panose="020F0704030504030204" pitchFamily="34" charset="77"/>
              </a:rPr>
              <a:t>Impulse</a:t>
            </a:r>
            <a:endParaRPr lang="en-NZ" sz="2000" dirty="0">
              <a:effectLst/>
              <a:latin typeface="Arial Rounded MT Bold" panose="020F0704030504030204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4AA0F4-9B18-AEA8-9F44-D4C52418FF41}"/>
              </a:ext>
            </a:extLst>
          </p:cNvPr>
          <p:cNvSpPr txBox="1"/>
          <p:nvPr/>
        </p:nvSpPr>
        <p:spPr>
          <a:xfrm>
            <a:off x="419621" y="820279"/>
            <a:ext cx="8998700" cy="87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So how is the launch force converted to the rocket’s momentum? </a:t>
            </a:r>
          </a:p>
          <a:p>
            <a:pPr>
              <a:lnSpc>
                <a:spcPct val="150000"/>
              </a:lnSpc>
            </a:pPr>
            <a:r>
              <a:rPr lang="en-NZ" sz="1800" dirty="0">
                <a:effectLst/>
                <a:latin typeface="Arial Rounded MT Bold" panose="020F0704030504030204" pitchFamily="34" charset="77"/>
              </a:rPr>
              <a:t>Impulse: F</a:t>
            </a:r>
            <a:r>
              <a:rPr lang="el-GR" sz="1800" dirty="0">
                <a:latin typeface="Arial Rounded MT Bold" panose="020F0704030504030204" pitchFamily="34" charset="77"/>
              </a:rPr>
              <a:t>Δ</a:t>
            </a:r>
            <a:r>
              <a:rPr lang="en-AU" i="1" dirty="0">
                <a:latin typeface="Arial Rounded MT Bold" panose="020F0704030504030204" pitchFamily="34" charset="77"/>
              </a:rPr>
              <a:t>t</a:t>
            </a:r>
            <a:r>
              <a:rPr lang="en-AU" sz="1800" i="1" dirty="0">
                <a:latin typeface="Arial Rounded MT Bold" panose="020F0704030504030204" pitchFamily="34" charset="77"/>
              </a:rPr>
              <a:t>  = m </a:t>
            </a:r>
            <a:r>
              <a:rPr lang="el-GR" sz="1800" dirty="0">
                <a:latin typeface="Arial Rounded MT Bold" panose="020F0704030504030204" pitchFamily="34" charset="77"/>
              </a:rPr>
              <a:t>Δ</a:t>
            </a:r>
            <a:r>
              <a:rPr lang="en-AU" sz="1800" i="1" dirty="0">
                <a:latin typeface="Arial Rounded MT Bold" panose="020F0704030504030204" pitchFamily="34" charset="77"/>
              </a:rPr>
              <a:t>v  = </a:t>
            </a:r>
            <a:r>
              <a:rPr lang="el-GR" sz="1800" dirty="0">
                <a:latin typeface="Arial Rounded MT Bold" panose="020F0704030504030204" pitchFamily="34" charset="77"/>
              </a:rPr>
              <a:t>Δ</a:t>
            </a:r>
            <a:r>
              <a:rPr lang="en-AU" i="1" dirty="0">
                <a:latin typeface="Arial Rounded MT Bold" panose="020F0704030504030204" pitchFamily="34" charset="77"/>
              </a:rPr>
              <a:t>p</a:t>
            </a:r>
            <a:r>
              <a:rPr lang="en-AU" sz="1800" i="1" dirty="0">
                <a:latin typeface="Arial Rounded MT Bold" panose="020F0704030504030204" pitchFamily="34" charset="77"/>
              </a:rPr>
              <a:t> , </a:t>
            </a:r>
            <a:r>
              <a:rPr lang="en-AU" sz="1800" dirty="0">
                <a:latin typeface="Arial Rounded MT Bold" panose="020F0704030504030204" pitchFamily="34" charset="77"/>
              </a:rPr>
              <a:t>i.e. </a:t>
            </a:r>
            <a:r>
              <a:rPr lang="en-NZ" sz="1800" dirty="0">
                <a:effectLst/>
                <a:latin typeface="Arial Rounded MT Bold" panose="020F0704030504030204" pitchFamily="34" charset="77"/>
              </a:rPr>
              <a:t>F = </a:t>
            </a:r>
            <a:r>
              <a:rPr lang="el-GR" sz="1800" dirty="0">
                <a:latin typeface="Arial Rounded MT Bold" panose="020F0704030504030204" pitchFamily="34" charset="77"/>
              </a:rPr>
              <a:t>Δ</a:t>
            </a:r>
            <a:r>
              <a:rPr lang="en-AU" i="1" dirty="0">
                <a:latin typeface="Arial Rounded MT Bold" panose="020F0704030504030204" pitchFamily="34" charset="77"/>
              </a:rPr>
              <a:t>p</a:t>
            </a:r>
            <a:r>
              <a:rPr lang="en-AU" sz="1800" i="1" dirty="0">
                <a:latin typeface="Arial Rounded MT Bold" panose="020F0704030504030204" pitchFamily="34" charset="77"/>
              </a:rPr>
              <a:t> /</a:t>
            </a:r>
            <a:r>
              <a:rPr lang="el-GR" sz="1800" dirty="0">
                <a:latin typeface="Arial Rounded MT Bold" panose="020F0704030504030204" pitchFamily="34" charset="77"/>
              </a:rPr>
              <a:t> Δ</a:t>
            </a:r>
            <a:r>
              <a:rPr lang="en-AU" i="1" dirty="0">
                <a:latin typeface="Arial Rounded MT Bold" panose="020F0704030504030204" pitchFamily="34" charset="77"/>
              </a:rPr>
              <a:t>t, </a:t>
            </a:r>
            <a:r>
              <a:rPr lang="en-AU" dirty="0">
                <a:latin typeface="Arial Rounded MT Bold" panose="020F0704030504030204" pitchFamily="34" charset="77"/>
              </a:rPr>
              <a:t>the rate of change of momentum. </a:t>
            </a:r>
          </a:p>
        </p:txBody>
      </p:sp>
      <p:pic>
        <p:nvPicPr>
          <p:cNvPr id="8" name="Picture 7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B46A671F-4229-38BF-61BD-594A3896C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29" y="1969267"/>
            <a:ext cx="5670249" cy="24649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7509D1-E5CB-E421-99E7-73F3D1B1359C}"/>
              </a:ext>
            </a:extLst>
          </p:cNvPr>
          <p:cNvSpPr txBox="1"/>
          <p:nvPr/>
        </p:nvSpPr>
        <p:spPr>
          <a:xfrm>
            <a:off x="269310" y="4609096"/>
            <a:ext cx="6100174" cy="1709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dirty="0">
                <a:latin typeface="Arial Rounded MT Bold" panose="020F0704030504030204" pitchFamily="34" charset="77"/>
              </a:rPr>
              <a:t>Impulse is the principle  behind crash mats, air bags, crumple zones, padding in helmets, etc.</a:t>
            </a:r>
          </a:p>
          <a:p>
            <a:pPr>
              <a:lnSpc>
                <a:spcPct val="150000"/>
              </a:lnSpc>
            </a:pPr>
            <a:r>
              <a:rPr lang="en-AU" dirty="0">
                <a:latin typeface="Arial Rounded MT Bold" panose="020F0704030504030204" pitchFamily="34" charset="77"/>
              </a:rPr>
              <a:t>Although the momentum is the same, the force is spread over a  longer </a:t>
            </a:r>
            <a:r>
              <a:rPr lang="el-GR" sz="1800" dirty="0">
                <a:latin typeface="Arial Rounded MT Bold" panose="020F0704030504030204" pitchFamily="34" charset="77"/>
              </a:rPr>
              <a:t>Δ</a:t>
            </a:r>
            <a:r>
              <a:rPr lang="en-AU" i="1" dirty="0">
                <a:latin typeface="Arial Rounded MT Bold" panose="020F0704030504030204" pitchFamily="34" charset="77"/>
              </a:rPr>
              <a:t>t, </a:t>
            </a:r>
            <a:r>
              <a:rPr lang="en-AU" dirty="0">
                <a:latin typeface="Arial Rounded MT Bold" panose="020F0704030504030204" pitchFamily="34" charset="77"/>
              </a:rPr>
              <a:t>thus reducing the force.</a:t>
            </a:r>
          </a:p>
        </p:txBody>
      </p:sp>
      <p:pic>
        <p:nvPicPr>
          <p:cNvPr id="14" name="Picture 13" descr="A child in a white outfit&#10;&#10;Description automatically generated">
            <a:extLst>
              <a:ext uri="{FF2B5EF4-FFF2-40B4-BE49-F238E27FC236}">
                <a16:creationId xmlns:a16="http://schemas.microsoft.com/office/drawing/2014/main" id="{2D62CEA5-9CC0-1E27-3FF5-3B8F3D52A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00000">
            <a:off x="8296797" y="-2332667"/>
            <a:ext cx="3505199" cy="3289299"/>
          </a:xfrm>
          <a:prstGeom prst="rect">
            <a:avLst/>
          </a:prstGeom>
        </p:spPr>
      </p:pic>
      <p:pic>
        <p:nvPicPr>
          <p:cNvPr id="16" name="Picture 15" descr="A blue and black tarp&#10;&#10;Description automatically generated">
            <a:extLst>
              <a:ext uri="{FF2B5EF4-FFF2-40B4-BE49-F238E27FC236}">
                <a16:creationId xmlns:a16="http://schemas.microsoft.com/office/drawing/2014/main" id="{E76F7929-491B-2978-2577-1BADB2973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2190" y="5326521"/>
            <a:ext cx="4000500" cy="1422400"/>
          </a:xfrm>
          <a:prstGeom prst="rect">
            <a:avLst/>
          </a:prstGeom>
        </p:spPr>
      </p:pic>
      <p:pic>
        <p:nvPicPr>
          <p:cNvPr id="17" name="Picture 16" descr="A child in a white outfit&#10;&#10;Description automatically generated">
            <a:extLst>
              <a:ext uri="{FF2B5EF4-FFF2-40B4-BE49-F238E27FC236}">
                <a16:creationId xmlns:a16="http://schemas.microsoft.com/office/drawing/2014/main" id="{9D68742F-93CB-375A-E37C-5C44B2A61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00000">
            <a:off x="8296796" y="-2332667"/>
            <a:ext cx="3505199" cy="32892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768E9C-7730-8027-9FA2-2F25AC606EA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767594" y="1698405"/>
            <a:ext cx="6378062" cy="4076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2E59E3-6AEF-B153-F92A-E55E68C26FE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767593" y="1698405"/>
            <a:ext cx="6378062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5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9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ssolve">
                                          <p:cBhvr>
                                            <p:cTn id="6" dur="2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" presetID="0" presetClass="path" presetSubtype="0" accel="50000" fill="remove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1198 0.18958 L 0.0095 0.86921 " pathEditMode="relative" rAng="0" ptsTypes="AA" p14:bounceEnd="50000">
                                          <p:cBhvr>
                                            <p:cTn id="1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0" y="33981"/>
                                        </p:animMotion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female_scream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0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1198 0.18958 L 0.0095 0.86921 " pathEditMode="relative" rAng="0" ptsTypes="AA" p14:bounceEnd="50000">
                                          <p:cBhvr>
                                            <p:cTn id="1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0" y="33981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nextClick" afterEffect="1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wheee_fixed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9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ssolve">
                                          <p:cBhvr>
                                            <p:cTn id="6" dur="2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" presetID="0" presetClass="path" presetSubtype="0" accel="50000" fill="remove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1198 0.18958 L 0.0095 0.86921 " pathEditMode="relative" rAng="0" ptsTypes="AA">
                                          <p:cBhvr>
                                            <p:cTn id="1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0" y="33981"/>
                                        </p:animMotion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8" name="female_scream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0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1198 0.18958 L 0.0095 0.86921 " pathEditMode="relative" rAng="0" ptsTypes="AA">
                                          <p:cBhvr>
                                            <p:cTn id="1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0" y="33981"/>
                                        </p:animMotion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9" name="wheee_fixed.wav"/>
                                            </p:tgtEl>
                                          </p:cMediaNode>
                                        </p:audio>
                                        <p:set>
                                          <p:cBhvr override="childStyle">
                                            <p:cTn dur="1" fill="hold" display="0" masterRel="nextClick" afterEffect="1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0C4F4-20D1-5DCD-0326-2C10064A4C5C}"/>
              </a:ext>
            </a:extLst>
          </p:cNvPr>
          <p:cNvSpPr txBox="1"/>
          <p:nvPr/>
        </p:nvSpPr>
        <p:spPr>
          <a:xfrm>
            <a:off x="4380516" y="272534"/>
            <a:ext cx="7575383" cy="626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dirty="0">
                <a:latin typeface="Arial Rounded MT Bold" panose="020F0704030504030204" pitchFamily="34" charset="77"/>
              </a:rPr>
              <a:t>We start with the rocket in space, well away from  gravitational force and air resistance.</a:t>
            </a:r>
          </a:p>
          <a:p>
            <a:pPr>
              <a:lnSpc>
                <a:spcPct val="150000"/>
              </a:lnSpc>
            </a:pPr>
            <a:endParaRPr lang="en-AU" dirty="0">
              <a:latin typeface="Arial Rounded MT Bold" panose="020F0704030504030204" pitchFamily="34" charset="77"/>
            </a:endParaRPr>
          </a:p>
          <a:p>
            <a:pPr>
              <a:lnSpc>
                <a:spcPct val="150000"/>
              </a:lnSpc>
            </a:pPr>
            <a:r>
              <a:rPr lang="en-AU" dirty="0">
                <a:latin typeface="Arial Rounded MT Bold" panose="020F0704030504030204" pitchFamily="34" charset="77"/>
              </a:rPr>
              <a:t>The rocket increases its speed (accelerates) by burning fuel and so </a:t>
            </a:r>
            <a:r>
              <a:rPr lang="en-NZ" dirty="0">
                <a:effectLst/>
                <a:latin typeface="Arial Rounded MT Bold" panose="020F0704030504030204" pitchFamily="34" charset="77"/>
              </a:rPr>
              <a:t> the mass is not constant. By ejecting gas of mass </a:t>
            </a:r>
            <a:r>
              <a:rPr lang="el-GR" sz="1800" dirty="0">
                <a:effectLst/>
                <a:latin typeface="Arial Rounded MT Bold" panose="020F0704030504030204" pitchFamily="34" charset="77"/>
              </a:rPr>
              <a:t>Δ</a:t>
            </a:r>
            <a:r>
              <a:rPr lang="en-AU" sz="1800" i="1" dirty="0">
                <a:effectLst/>
                <a:latin typeface="Arial Rounded MT Bold" panose="020F0704030504030204" pitchFamily="34" charset="77"/>
              </a:rPr>
              <a:t>m , </a:t>
            </a:r>
            <a:r>
              <a:rPr lang="en-AU" sz="1800" dirty="0">
                <a:effectLst/>
                <a:latin typeface="Arial Rounded MT Bold" panose="020F0704030504030204" pitchFamily="34" charset="77"/>
              </a:rPr>
              <a:t>the rocket increases its speed by </a:t>
            </a:r>
            <a:r>
              <a:rPr lang="el-GR" sz="1800" dirty="0">
                <a:effectLst/>
                <a:latin typeface="Arial Rounded MT Bold" panose="020F0704030504030204" pitchFamily="34" charset="77"/>
              </a:rPr>
              <a:t>Δ</a:t>
            </a:r>
            <a:r>
              <a:rPr lang="en-AU" i="1" dirty="0">
                <a:latin typeface="Arial Rounded MT Bold" panose="020F0704030504030204" pitchFamily="34" charset="77"/>
              </a:rPr>
              <a:t>v, </a:t>
            </a:r>
            <a:r>
              <a:rPr lang="en-AU" dirty="0">
                <a:latin typeface="Arial Rounded MT Bold" panose="020F0704030504030204" pitchFamily="34" charset="77"/>
              </a:rPr>
              <a:t>so the rocket’s momentum is</a:t>
            </a:r>
          </a:p>
          <a:p>
            <a:pPr algn="ctr">
              <a:lnSpc>
                <a:spcPct val="150000"/>
              </a:lnSpc>
            </a:pPr>
            <a:r>
              <a:rPr lang="en-AU" sz="2400" i="1" dirty="0" err="1">
                <a:effectLst/>
                <a:latin typeface="Arial Rounded MT Bold" panose="020F0704030504030204" pitchFamily="34" charset="77"/>
              </a:rPr>
              <a:t>p</a:t>
            </a:r>
            <a:r>
              <a:rPr lang="en-AU" sz="2400" baseline="-25000" dirty="0" err="1">
                <a:effectLst/>
                <a:latin typeface="Arial Rounded MT Bold" panose="020F0704030504030204" pitchFamily="34" charset="77"/>
              </a:rPr>
              <a:t>rocket</a:t>
            </a:r>
            <a:r>
              <a:rPr lang="en-AU" sz="2400" dirty="0">
                <a:effectLst/>
                <a:latin typeface="Arial Rounded MT Bold" panose="020F0704030504030204" pitchFamily="34" charset="77"/>
              </a:rPr>
              <a:t> = (</a:t>
            </a:r>
            <a:r>
              <a:rPr lang="en-AU" sz="2400" i="1" dirty="0">
                <a:effectLst/>
                <a:latin typeface="Arial Rounded MT Bold" panose="020F0704030504030204" pitchFamily="34" charset="77"/>
              </a:rPr>
              <a:t>m</a:t>
            </a:r>
            <a:r>
              <a:rPr lang="en-AU" sz="2400" dirty="0">
                <a:effectLst/>
                <a:latin typeface="Arial Rounded MT Bold" panose="020F0704030504030204" pitchFamily="34" charset="77"/>
              </a:rPr>
              <a:t> – </a:t>
            </a:r>
            <a:r>
              <a:rPr lang="el-GR" sz="2400" dirty="0">
                <a:effectLst/>
                <a:latin typeface="Arial Rounded MT Bold" panose="020F0704030504030204" pitchFamily="34" charset="77"/>
              </a:rPr>
              <a:t>Δ</a:t>
            </a:r>
            <a:r>
              <a:rPr lang="en-AU" sz="2400" i="1" dirty="0">
                <a:effectLst/>
                <a:latin typeface="Arial Rounded MT Bold" panose="020F0704030504030204" pitchFamily="34" charset="77"/>
              </a:rPr>
              <a:t>m </a:t>
            </a:r>
            <a:r>
              <a:rPr lang="en-AU" sz="2400" baseline="-25000" dirty="0">
                <a:latin typeface="Arial Rounded MT Bold" panose="020F0704030504030204" pitchFamily="34" charset="77"/>
              </a:rPr>
              <a:t>gas</a:t>
            </a:r>
            <a:r>
              <a:rPr lang="en-AU" sz="2400" dirty="0">
                <a:effectLst/>
                <a:latin typeface="Arial Rounded MT Bold" panose="020F0704030504030204" pitchFamily="34" charset="77"/>
              </a:rPr>
              <a:t>)(</a:t>
            </a:r>
            <a:r>
              <a:rPr lang="en-AU" sz="2400" i="1" dirty="0">
                <a:effectLst/>
                <a:latin typeface="Arial Rounded MT Bold" panose="020F0704030504030204" pitchFamily="34" charset="77"/>
              </a:rPr>
              <a:t>v + </a:t>
            </a:r>
            <a:r>
              <a:rPr lang="el-GR" sz="2400" dirty="0">
                <a:effectLst/>
                <a:latin typeface="Arial Rounded MT Bold" panose="020F0704030504030204" pitchFamily="34" charset="77"/>
              </a:rPr>
              <a:t>Δ</a:t>
            </a:r>
            <a:r>
              <a:rPr lang="en-AU" sz="2400" i="1" dirty="0">
                <a:latin typeface="Arial Rounded MT Bold" panose="020F0704030504030204" pitchFamily="34" charset="77"/>
              </a:rPr>
              <a:t>v )</a:t>
            </a:r>
            <a:endParaRPr lang="en-AU" sz="2000" i="1" dirty="0">
              <a:latin typeface="Arial Rounded MT Bold" panose="020F0704030504030204" pitchFamily="34" charset="77"/>
            </a:endParaRPr>
          </a:p>
          <a:p>
            <a:pPr>
              <a:lnSpc>
                <a:spcPct val="150000"/>
              </a:lnSpc>
            </a:pPr>
            <a:endParaRPr lang="en-AU" dirty="0">
              <a:effectLst/>
              <a:latin typeface="Arial Rounded MT Bold" panose="020F0704030504030204" pitchFamily="34" charset="77"/>
            </a:endParaRPr>
          </a:p>
          <a:p>
            <a:pPr>
              <a:lnSpc>
                <a:spcPct val="150000"/>
              </a:lnSpc>
            </a:pPr>
            <a:r>
              <a:rPr lang="en-AU" dirty="0">
                <a:effectLst/>
                <a:latin typeface="Arial Rounded MT Bold" panose="020F0704030504030204" pitchFamily="34" charset="77"/>
              </a:rPr>
              <a:t>The initial momentum  is </a:t>
            </a:r>
          </a:p>
          <a:p>
            <a:pPr algn="ctr">
              <a:lnSpc>
                <a:spcPct val="150000"/>
              </a:lnSpc>
            </a:pPr>
            <a:r>
              <a:rPr lang="en-AU" sz="2400" i="1" dirty="0">
                <a:latin typeface="Arial Rounded MT Bold" panose="020F0704030504030204" pitchFamily="34" charset="77"/>
              </a:rPr>
              <a:t>p </a:t>
            </a:r>
            <a:r>
              <a:rPr lang="en-AU" sz="2400" baseline="-25000" dirty="0" err="1">
                <a:latin typeface="Arial Rounded MT Bold" panose="020F0704030504030204" pitchFamily="34" charset="77"/>
              </a:rPr>
              <a:t>i</a:t>
            </a:r>
            <a:r>
              <a:rPr lang="en-AU" sz="2400" dirty="0">
                <a:latin typeface="Arial Rounded MT Bold" panose="020F0704030504030204" pitchFamily="34" charset="77"/>
              </a:rPr>
              <a:t> = mv</a:t>
            </a:r>
            <a:endParaRPr lang="en-AU" sz="2400" dirty="0">
              <a:effectLst/>
              <a:latin typeface="Arial Rounded MT Bold" panose="020F0704030504030204" pitchFamily="34" charset="77"/>
            </a:endParaRPr>
          </a:p>
          <a:p>
            <a:pPr>
              <a:lnSpc>
                <a:spcPct val="150000"/>
              </a:lnSpc>
            </a:pPr>
            <a:r>
              <a:rPr lang="en-AU" dirty="0">
                <a:effectLst/>
                <a:latin typeface="Arial Rounded MT Bold" panose="020F0704030504030204" pitchFamily="34" charset="77"/>
              </a:rPr>
              <a:t>If the gas is expelled </a:t>
            </a:r>
            <a:r>
              <a:rPr lang="en-AU" dirty="0">
                <a:latin typeface="Arial Rounded MT Bold" panose="020F0704030504030204" pitchFamily="34" charset="77"/>
              </a:rPr>
              <a:t>at speed </a:t>
            </a:r>
            <a:r>
              <a:rPr lang="en-AU" i="1" dirty="0">
                <a:latin typeface="Arial Rounded MT Bold" panose="020F0704030504030204" pitchFamily="34" charset="77"/>
              </a:rPr>
              <a:t>u</a:t>
            </a:r>
            <a:r>
              <a:rPr lang="en-AU" i="1" dirty="0">
                <a:effectLst/>
                <a:latin typeface="Arial Rounded MT Bold" panose="020F0704030504030204" pitchFamily="34" charset="77"/>
              </a:rPr>
              <a:t>, </a:t>
            </a:r>
            <a:r>
              <a:rPr lang="en-AU" dirty="0">
                <a:effectLst/>
                <a:latin typeface="Arial Rounded MT Bold" panose="020F0704030504030204" pitchFamily="34" charset="77"/>
              </a:rPr>
              <a:t>this has a speed of </a:t>
            </a:r>
            <a:r>
              <a:rPr lang="en-AU" i="1" dirty="0">
                <a:effectLst/>
                <a:latin typeface="Arial Rounded MT Bold" panose="020F0704030504030204" pitchFamily="34" charset="77"/>
              </a:rPr>
              <a:t>v - u  </a:t>
            </a:r>
            <a:r>
              <a:rPr lang="en-AU" dirty="0">
                <a:effectLst/>
                <a:latin typeface="Arial Rounded MT Bold" panose="020F0704030504030204" pitchFamily="34" charset="77"/>
              </a:rPr>
              <a:t>relative to the Earth, giving the </a:t>
            </a:r>
            <a:r>
              <a:rPr lang="en-AU" dirty="0">
                <a:latin typeface="Arial Rounded MT Bold" panose="020F0704030504030204" pitchFamily="34" charset="77"/>
              </a:rPr>
              <a:t>t</a:t>
            </a:r>
            <a:r>
              <a:rPr lang="en-AU" dirty="0">
                <a:effectLst/>
                <a:latin typeface="Arial Rounded MT Bold" panose="020F0704030504030204" pitchFamily="34" charset="77"/>
              </a:rPr>
              <a:t>otal final momentum as </a:t>
            </a:r>
          </a:p>
          <a:p>
            <a:pPr algn="ctr">
              <a:lnSpc>
                <a:spcPct val="150000"/>
              </a:lnSpc>
            </a:pPr>
            <a:endParaRPr lang="en-AU" dirty="0">
              <a:latin typeface="Arial Rounded MT Bold" panose="020F0704030504030204" pitchFamily="34" charset="77"/>
            </a:endParaRPr>
          </a:p>
          <a:p>
            <a:pPr algn="ctr">
              <a:lnSpc>
                <a:spcPct val="150000"/>
              </a:lnSpc>
            </a:pPr>
            <a:r>
              <a:rPr lang="en-AU" sz="2400" i="1" dirty="0">
                <a:latin typeface="Arial Rounded MT Bold" panose="020F0704030504030204" pitchFamily="34" charset="77"/>
              </a:rPr>
              <a:t>p </a:t>
            </a:r>
            <a:r>
              <a:rPr lang="en-AU" sz="2400" baseline="-25000" dirty="0">
                <a:latin typeface="Arial Rounded MT Bold" panose="020F0704030504030204" pitchFamily="34" charset="77"/>
              </a:rPr>
              <a:t>f = </a:t>
            </a:r>
            <a:r>
              <a:rPr lang="en-AU" sz="2400" i="1" dirty="0" err="1">
                <a:latin typeface="Arial Rounded MT Bold" panose="020F0704030504030204" pitchFamily="34" charset="77"/>
              </a:rPr>
              <a:t>p</a:t>
            </a:r>
            <a:r>
              <a:rPr lang="en-AU" sz="2400" baseline="-25000" dirty="0" err="1">
                <a:latin typeface="Arial Rounded MT Bold" panose="020F0704030504030204" pitchFamily="34" charset="77"/>
              </a:rPr>
              <a:t>rocket</a:t>
            </a:r>
            <a:r>
              <a:rPr lang="en-AU" sz="2400" baseline="-25000" dirty="0">
                <a:latin typeface="Arial Rounded MT Bold" panose="020F0704030504030204" pitchFamily="34" charset="77"/>
              </a:rPr>
              <a:t> + </a:t>
            </a:r>
            <a:r>
              <a:rPr lang="en-AU" sz="2400" i="1" dirty="0" err="1">
                <a:latin typeface="Arial Rounded MT Bold" panose="020F0704030504030204" pitchFamily="34" charset="77"/>
              </a:rPr>
              <a:t>p</a:t>
            </a:r>
            <a:r>
              <a:rPr lang="en-AU" sz="2400" baseline="-25000" dirty="0" err="1">
                <a:latin typeface="Arial Rounded MT Bold" panose="020F0704030504030204" pitchFamily="34" charset="77"/>
              </a:rPr>
              <a:t>gas</a:t>
            </a:r>
            <a:r>
              <a:rPr lang="en-AU" sz="2400" baseline="-25000" dirty="0">
                <a:latin typeface="Arial Rounded MT Bold" panose="020F0704030504030204" pitchFamily="34" charset="77"/>
              </a:rPr>
              <a:t> = </a:t>
            </a:r>
            <a:r>
              <a:rPr lang="en-AU" sz="2400" dirty="0">
                <a:latin typeface="Arial Rounded MT Bold" panose="020F0704030504030204" pitchFamily="34" charset="77"/>
              </a:rPr>
              <a:t>(</a:t>
            </a:r>
            <a:r>
              <a:rPr lang="en-AU" sz="2400" i="1" dirty="0">
                <a:latin typeface="Arial Rounded MT Bold" panose="020F0704030504030204" pitchFamily="34" charset="77"/>
              </a:rPr>
              <a:t>m</a:t>
            </a:r>
            <a:r>
              <a:rPr lang="en-AU" sz="2400" dirty="0">
                <a:latin typeface="Arial Rounded MT Bold" panose="020F0704030504030204" pitchFamily="34" charset="77"/>
              </a:rPr>
              <a:t> – 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 err="1">
                <a:latin typeface="Arial Rounded MT Bold" panose="020F0704030504030204" pitchFamily="34" charset="77"/>
              </a:rPr>
              <a:t>m</a:t>
            </a:r>
            <a:r>
              <a:rPr lang="en-AU" sz="2400" baseline="-25000" dirty="0" err="1">
                <a:latin typeface="Arial Rounded MT Bold" panose="020F0704030504030204" pitchFamily="34" charset="77"/>
              </a:rPr>
              <a:t>gas</a:t>
            </a:r>
            <a:r>
              <a:rPr lang="en-AU" sz="2400" baseline="-25000" dirty="0">
                <a:latin typeface="Arial Rounded MT Bold" panose="020F0704030504030204" pitchFamily="34" charset="77"/>
              </a:rPr>
              <a:t> </a:t>
            </a:r>
            <a:r>
              <a:rPr lang="en-AU" sz="2400" dirty="0">
                <a:latin typeface="Arial Rounded MT Bold" panose="020F0704030504030204" pitchFamily="34" charset="77"/>
              </a:rPr>
              <a:t>)(</a:t>
            </a:r>
            <a:r>
              <a:rPr lang="en-AU" sz="2400" i="1" dirty="0">
                <a:latin typeface="Arial Rounded MT Bold" panose="020F0704030504030204" pitchFamily="34" charset="77"/>
              </a:rPr>
              <a:t>v + 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>
                <a:latin typeface="Arial Rounded MT Bold" panose="020F0704030504030204" pitchFamily="34" charset="77"/>
              </a:rPr>
              <a:t>v </a:t>
            </a:r>
            <a:r>
              <a:rPr lang="en-AU" sz="2400" dirty="0">
                <a:latin typeface="Arial Rounded MT Bold" panose="020F0704030504030204" pitchFamily="34" charset="77"/>
              </a:rPr>
              <a:t>) +</a:t>
            </a:r>
            <a:r>
              <a:rPr lang="en-AU" sz="2400" i="1" dirty="0">
                <a:latin typeface="Arial Rounded MT Bold" panose="020F0704030504030204" pitchFamily="34" charset="77"/>
              </a:rPr>
              <a:t> 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 err="1">
                <a:latin typeface="Arial Rounded MT Bold" panose="020F0704030504030204" pitchFamily="34" charset="77"/>
              </a:rPr>
              <a:t>m</a:t>
            </a:r>
            <a:r>
              <a:rPr lang="en-AU" sz="2400" baseline="-25000" dirty="0" err="1">
                <a:latin typeface="Arial Rounded MT Bold" panose="020F0704030504030204" pitchFamily="34" charset="77"/>
              </a:rPr>
              <a:t>gas</a:t>
            </a:r>
            <a:r>
              <a:rPr lang="en-AU" sz="2400" baseline="-25000" dirty="0">
                <a:latin typeface="Arial Rounded MT Bold" panose="020F0704030504030204" pitchFamily="34" charset="77"/>
              </a:rPr>
              <a:t> </a:t>
            </a:r>
            <a:r>
              <a:rPr lang="en-AU" sz="2400" dirty="0">
                <a:latin typeface="Arial Rounded MT Bold" panose="020F0704030504030204" pitchFamily="34" charset="77"/>
              </a:rPr>
              <a:t>(</a:t>
            </a:r>
            <a:r>
              <a:rPr lang="en-AU" sz="2400" i="1" dirty="0">
                <a:latin typeface="Arial Rounded MT Bold" panose="020F0704030504030204" pitchFamily="34" charset="77"/>
              </a:rPr>
              <a:t>v-u </a:t>
            </a:r>
            <a:r>
              <a:rPr lang="en-AU" sz="2400" dirty="0">
                <a:latin typeface="Arial Rounded MT Bold" panose="020F0704030504030204" pitchFamily="34" charset="7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D3DB3-90A1-6B6B-8D9A-FB51CE7D2E26}"/>
              </a:ext>
            </a:extLst>
          </p:cNvPr>
          <p:cNvSpPr txBox="1"/>
          <p:nvPr/>
        </p:nvSpPr>
        <p:spPr>
          <a:xfrm>
            <a:off x="482600" y="2725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2000" i="1" dirty="0">
                <a:latin typeface="Arial Rounded MT Bold" panose="020F0704030504030204" pitchFamily="34" charset="77"/>
              </a:rPr>
              <a:t>I</a:t>
            </a:r>
            <a:r>
              <a:rPr lang="en-NZ" sz="2000" i="1" dirty="0">
                <a:effectLst/>
                <a:latin typeface="Arial Rounded MT Bold" panose="020F0704030504030204" pitchFamily="34" charset="77"/>
              </a:rPr>
              <a:t>deal </a:t>
            </a:r>
            <a:r>
              <a:rPr lang="en-NZ" sz="2000" i="1" dirty="0">
                <a:latin typeface="Arial Rounded MT Bold" panose="020F0704030504030204" pitchFamily="34" charset="77"/>
              </a:rPr>
              <a:t>R</a:t>
            </a:r>
            <a:r>
              <a:rPr lang="en-NZ" sz="2000" i="1" dirty="0">
                <a:effectLst/>
                <a:latin typeface="Arial Rounded MT Bold" panose="020F0704030504030204" pitchFamily="34" charset="77"/>
              </a:rPr>
              <a:t>ocket Equation</a:t>
            </a:r>
            <a:r>
              <a:rPr lang="en-NZ" sz="2000" dirty="0">
                <a:effectLst/>
                <a:latin typeface="Arial Rounded MT Bold" panose="020F0704030504030204" pitchFamily="34" charset="77"/>
              </a:rPr>
              <a:t> </a:t>
            </a:r>
          </a:p>
        </p:txBody>
      </p:sp>
      <p:pic>
        <p:nvPicPr>
          <p:cNvPr id="7" name="Picture 6" descr="A cartoon rocket ship with fire&#10;&#10;Description automatically generated">
            <a:extLst>
              <a:ext uri="{FF2B5EF4-FFF2-40B4-BE49-F238E27FC236}">
                <a16:creationId xmlns:a16="http://schemas.microsoft.com/office/drawing/2014/main" id="{D3292E89-BFBA-54CE-81C3-7B64E217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340000">
            <a:off x="-553342" y="1619851"/>
            <a:ext cx="4038600" cy="34544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9459916-835D-0216-B04A-C93E0AFCD566}"/>
              </a:ext>
            </a:extLst>
          </p:cNvPr>
          <p:cNvCxnSpPr>
            <a:cxnSpLocks/>
          </p:cNvCxnSpPr>
          <p:nvPr/>
        </p:nvCxnSpPr>
        <p:spPr>
          <a:xfrm flipH="1">
            <a:off x="3385314" y="3300958"/>
            <a:ext cx="1181921" cy="0"/>
          </a:xfrm>
          <a:prstGeom prst="line">
            <a:avLst/>
          </a:prstGeom>
          <a:ln w="635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25E143-8CDA-F6ED-14A3-365B76083A19}"/>
              </a:ext>
            </a:extLst>
          </p:cNvPr>
          <p:cNvSpPr txBox="1"/>
          <p:nvPr/>
        </p:nvSpPr>
        <p:spPr>
          <a:xfrm>
            <a:off x="3301285" y="3347051"/>
            <a:ext cx="950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thrust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5C61E16-1941-E4B2-B3BC-BC92FDAB3362}"/>
              </a:ext>
            </a:extLst>
          </p:cNvPr>
          <p:cNvCxnSpPr>
            <a:cxnSpLocks/>
          </p:cNvCxnSpPr>
          <p:nvPr/>
        </p:nvCxnSpPr>
        <p:spPr>
          <a:xfrm>
            <a:off x="1271888" y="4616989"/>
            <a:ext cx="1229352" cy="0"/>
          </a:xfrm>
          <a:prstGeom prst="line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69BB58-8688-180A-93A7-6C5F15193320}"/>
              </a:ext>
            </a:extLst>
          </p:cNvPr>
          <p:cNvSpPr txBox="1"/>
          <p:nvPr/>
        </p:nvSpPr>
        <p:spPr>
          <a:xfrm>
            <a:off x="2741785" y="436338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280717-6A7D-EFF1-91C1-3E6D583B27D2}"/>
              </a:ext>
            </a:extLst>
          </p:cNvPr>
          <p:cNvSpPr txBox="1"/>
          <p:nvPr/>
        </p:nvSpPr>
        <p:spPr>
          <a:xfrm>
            <a:off x="858058" y="4386156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273672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2D759D-64AB-2854-07B3-121E1C6CEF52}"/>
              </a:ext>
            </a:extLst>
          </p:cNvPr>
          <p:cNvSpPr txBox="1"/>
          <p:nvPr/>
        </p:nvSpPr>
        <p:spPr>
          <a:xfrm>
            <a:off x="467360" y="358894"/>
            <a:ext cx="10886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latin typeface="Arial Rounded MT Bold" panose="020F0704030504030204" pitchFamily="34" charset="77"/>
              </a:rPr>
              <a:t>By the conservation of momentum (no external force is acting)</a:t>
            </a:r>
            <a:r>
              <a:rPr lang="en-AU" sz="1800" i="1" dirty="0">
                <a:latin typeface="Arial Rounded MT Bold" panose="020F0704030504030204" pitchFamily="34" charset="77"/>
              </a:rPr>
              <a:t>, p</a:t>
            </a:r>
            <a:r>
              <a:rPr lang="en-AU" sz="1800" i="1" baseline="-25000" dirty="0">
                <a:latin typeface="Arial Rounded MT Bold" panose="020F0704030504030204" pitchFamily="34" charset="77"/>
              </a:rPr>
              <a:t>f</a:t>
            </a:r>
            <a:r>
              <a:rPr lang="en-AU" sz="1800" i="1" dirty="0">
                <a:latin typeface="Arial Rounded MT Bold" panose="020F0704030504030204" pitchFamily="34" charset="77"/>
              </a:rPr>
              <a:t> = p</a:t>
            </a:r>
            <a:r>
              <a:rPr lang="en-AU" sz="1800" i="1" baseline="-25000" dirty="0">
                <a:latin typeface="Arial Rounded MT Bold" panose="020F0704030504030204" pitchFamily="34" charset="77"/>
              </a:rPr>
              <a:t>i </a:t>
            </a:r>
            <a:r>
              <a:rPr lang="en-AU" sz="1800" i="1" dirty="0">
                <a:latin typeface="Arial Rounded MT Bold" panose="020F0704030504030204" pitchFamily="34" charset="77"/>
              </a:rPr>
              <a:t>, so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C6D90-7AD1-E09E-C8AC-30349E29797C}"/>
              </a:ext>
            </a:extLst>
          </p:cNvPr>
          <p:cNvSpPr txBox="1"/>
          <p:nvPr/>
        </p:nvSpPr>
        <p:spPr>
          <a:xfrm>
            <a:off x="3338115" y="10308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i="1" dirty="0">
                <a:latin typeface="Arial Rounded MT Bold" panose="020F0704030504030204" pitchFamily="34" charset="77"/>
              </a:rPr>
              <a:t>mv  </a:t>
            </a:r>
            <a:r>
              <a:rPr lang="en-AU" sz="2400" dirty="0">
                <a:latin typeface="Arial Rounded MT Bold" panose="020F0704030504030204" pitchFamily="34" charset="77"/>
              </a:rPr>
              <a:t>= (</a:t>
            </a:r>
            <a:r>
              <a:rPr lang="en-AU" sz="2400" i="1" dirty="0">
                <a:latin typeface="Arial Rounded MT Bold" panose="020F0704030504030204" pitchFamily="34" charset="77"/>
              </a:rPr>
              <a:t>m</a:t>
            </a:r>
            <a:r>
              <a:rPr lang="en-AU" sz="2400" dirty="0">
                <a:latin typeface="Arial Rounded MT Bold" panose="020F0704030504030204" pitchFamily="34" charset="77"/>
              </a:rPr>
              <a:t> – 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 err="1">
                <a:latin typeface="Arial Rounded MT Bold" panose="020F0704030504030204" pitchFamily="34" charset="77"/>
              </a:rPr>
              <a:t>m</a:t>
            </a:r>
            <a:r>
              <a:rPr lang="en-AU" sz="2400" baseline="-25000" dirty="0" err="1">
                <a:latin typeface="Arial Rounded MT Bold" panose="020F0704030504030204" pitchFamily="34" charset="77"/>
              </a:rPr>
              <a:t>gas</a:t>
            </a:r>
            <a:r>
              <a:rPr lang="en-AU" sz="2400" baseline="-25000" dirty="0">
                <a:latin typeface="Arial Rounded MT Bold" panose="020F0704030504030204" pitchFamily="34" charset="77"/>
              </a:rPr>
              <a:t> </a:t>
            </a:r>
            <a:r>
              <a:rPr lang="en-AU" sz="2400" dirty="0">
                <a:latin typeface="Arial Rounded MT Bold" panose="020F0704030504030204" pitchFamily="34" charset="77"/>
              </a:rPr>
              <a:t>)(</a:t>
            </a:r>
            <a:r>
              <a:rPr lang="en-AU" sz="2400" i="1" dirty="0">
                <a:latin typeface="Arial Rounded MT Bold" panose="020F0704030504030204" pitchFamily="34" charset="77"/>
              </a:rPr>
              <a:t>v + 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>
                <a:latin typeface="Arial Rounded MT Bold" panose="020F0704030504030204" pitchFamily="34" charset="77"/>
              </a:rPr>
              <a:t>v </a:t>
            </a:r>
            <a:r>
              <a:rPr lang="en-AU" sz="2400" dirty="0">
                <a:latin typeface="Arial Rounded MT Bold" panose="020F0704030504030204" pitchFamily="34" charset="77"/>
              </a:rPr>
              <a:t>) </a:t>
            </a:r>
            <a:r>
              <a:rPr lang="en-AU" sz="2400" i="1" dirty="0">
                <a:latin typeface="Arial Rounded MT Bold" panose="020F0704030504030204" pitchFamily="34" charset="77"/>
              </a:rPr>
              <a:t>+ 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 err="1">
                <a:latin typeface="Arial Rounded MT Bold" panose="020F0704030504030204" pitchFamily="34" charset="77"/>
              </a:rPr>
              <a:t>m</a:t>
            </a:r>
            <a:r>
              <a:rPr lang="en-AU" sz="2400" baseline="-25000" dirty="0" err="1">
                <a:latin typeface="Arial Rounded MT Bold" panose="020F0704030504030204" pitchFamily="34" charset="77"/>
              </a:rPr>
              <a:t>gas</a:t>
            </a:r>
            <a:r>
              <a:rPr lang="en-AU" sz="2400" baseline="-25000" dirty="0">
                <a:latin typeface="Arial Rounded MT Bold" panose="020F0704030504030204" pitchFamily="34" charset="77"/>
              </a:rPr>
              <a:t> </a:t>
            </a:r>
            <a:r>
              <a:rPr lang="en-AU" sz="2400" i="1" dirty="0">
                <a:latin typeface="Arial Rounded MT Bold" panose="020F0704030504030204" pitchFamily="34" charset="77"/>
              </a:rPr>
              <a:t> </a:t>
            </a:r>
            <a:r>
              <a:rPr lang="en-AU" sz="2400" dirty="0">
                <a:latin typeface="Arial Rounded MT Bold" panose="020F0704030504030204" pitchFamily="34" charset="77"/>
              </a:rPr>
              <a:t>(</a:t>
            </a:r>
            <a:r>
              <a:rPr lang="en-AU" sz="2400" i="1" dirty="0">
                <a:latin typeface="Arial Rounded MT Bold" panose="020F0704030504030204" pitchFamily="34" charset="77"/>
              </a:rPr>
              <a:t>v-u </a:t>
            </a:r>
            <a:r>
              <a:rPr lang="en-AU" sz="2400" dirty="0">
                <a:latin typeface="Arial Rounded MT Bold" panose="020F0704030504030204" pitchFamily="34" charset="77"/>
              </a:rPr>
              <a:t>)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E53E74-EA3F-F7A9-060F-8351B1E8BCA5}"/>
              </a:ext>
            </a:extLst>
          </p:cNvPr>
          <p:cNvSpPr txBox="1"/>
          <p:nvPr/>
        </p:nvSpPr>
        <p:spPr>
          <a:xfrm>
            <a:off x="467360" y="14201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Arial Rounded MT Bold" panose="020F0704030504030204" pitchFamily="34" charset="77"/>
              </a:rPr>
              <a:t>e</a:t>
            </a:r>
            <a:r>
              <a:rPr lang="en-AU" sz="1800" dirty="0">
                <a:latin typeface="Arial Rounded MT Bold" panose="020F0704030504030204" pitchFamily="34" charset="77"/>
              </a:rPr>
              <a:t>xpanding this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ECFE7A-19F2-C07B-D5F0-9BEB63014D0F}"/>
              </a:ext>
            </a:extLst>
          </p:cNvPr>
          <p:cNvSpPr txBox="1"/>
          <p:nvPr/>
        </p:nvSpPr>
        <p:spPr>
          <a:xfrm>
            <a:off x="2428240" y="1826496"/>
            <a:ext cx="8709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i="1" dirty="0">
                <a:latin typeface="Arial Rounded MT Bold" panose="020F0704030504030204" pitchFamily="34" charset="77"/>
              </a:rPr>
              <a:t>mv  </a:t>
            </a:r>
            <a:r>
              <a:rPr lang="en-AU" sz="2400" dirty="0">
                <a:latin typeface="Arial Rounded MT Bold" panose="020F0704030504030204" pitchFamily="34" charset="77"/>
              </a:rPr>
              <a:t>= </a:t>
            </a:r>
            <a:r>
              <a:rPr lang="en-AU" sz="2400" i="1" dirty="0">
                <a:latin typeface="Arial Rounded MT Bold" panose="020F0704030504030204" pitchFamily="34" charset="77"/>
              </a:rPr>
              <a:t>mv </a:t>
            </a:r>
            <a:r>
              <a:rPr lang="en-AU" sz="2400" dirty="0">
                <a:latin typeface="Arial Rounded MT Bold" panose="020F0704030504030204" pitchFamily="34" charset="77"/>
              </a:rPr>
              <a:t>+ </a:t>
            </a:r>
            <a:r>
              <a:rPr lang="en-AU" sz="2400" i="1" dirty="0">
                <a:latin typeface="Arial Rounded MT Bold" panose="020F0704030504030204" pitchFamily="34" charset="77"/>
              </a:rPr>
              <a:t>m 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>
                <a:latin typeface="Arial Rounded MT Bold" panose="020F0704030504030204" pitchFamily="34" charset="77"/>
              </a:rPr>
              <a:t>v  </a:t>
            </a:r>
            <a:r>
              <a:rPr lang="en-AU" sz="2400" dirty="0">
                <a:latin typeface="Arial Rounded MT Bold" panose="020F0704030504030204" pitchFamily="34" charset="77"/>
              </a:rPr>
              <a:t>– 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 err="1">
                <a:latin typeface="Arial Rounded MT Bold" panose="020F0704030504030204" pitchFamily="34" charset="77"/>
              </a:rPr>
              <a:t>m</a:t>
            </a:r>
            <a:r>
              <a:rPr lang="en-AU" sz="2400" baseline="-25000" dirty="0" err="1">
                <a:latin typeface="Arial Rounded MT Bold" panose="020F0704030504030204" pitchFamily="34" charset="77"/>
              </a:rPr>
              <a:t>gas</a:t>
            </a:r>
            <a:r>
              <a:rPr lang="en-AU" sz="2400" i="1" dirty="0" err="1">
                <a:latin typeface="Arial Rounded MT Bold" panose="020F0704030504030204" pitchFamily="34" charset="77"/>
              </a:rPr>
              <a:t>v</a:t>
            </a:r>
            <a:r>
              <a:rPr lang="en-AU" sz="2400" i="1" dirty="0">
                <a:latin typeface="Arial Rounded MT Bold" panose="020F0704030504030204" pitchFamily="34" charset="77"/>
              </a:rPr>
              <a:t>  - 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 err="1">
                <a:latin typeface="Arial Rounded MT Bold" panose="020F0704030504030204" pitchFamily="34" charset="77"/>
              </a:rPr>
              <a:t>m</a:t>
            </a:r>
            <a:r>
              <a:rPr lang="en-AU" sz="2400" baseline="-25000" dirty="0" err="1">
                <a:latin typeface="Arial Rounded MT Bold" panose="020F0704030504030204" pitchFamily="34" charset="77"/>
              </a:rPr>
              <a:t>gas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>
                <a:latin typeface="Arial Rounded MT Bold" panose="020F0704030504030204" pitchFamily="34" charset="77"/>
              </a:rPr>
              <a:t>v </a:t>
            </a:r>
            <a:r>
              <a:rPr lang="en-AU" sz="2400" dirty="0">
                <a:latin typeface="Arial Rounded MT Bold" panose="020F0704030504030204" pitchFamily="34" charset="77"/>
              </a:rPr>
              <a:t> + 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 err="1">
                <a:latin typeface="Arial Rounded MT Bold" panose="020F0704030504030204" pitchFamily="34" charset="77"/>
              </a:rPr>
              <a:t>m</a:t>
            </a:r>
            <a:r>
              <a:rPr lang="en-AU" sz="2400" baseline="-25000" dirty="0" err="1">
                <a:latin typeface="Arial Rounded MT Bold" panose="020F0704030504030204" pitchFamily="34" charset="77"/>
              </a:rPr>
              <a:t>gas</a:t>
            </a:r>
            <a:r>
              <a:rPr lang="en-AU" sz="2400" i="1" dirty="0" err="1">
                <a:latin typeface="Arial Rounded MT Bold" panose="020F0704030504030204" pitchFamily="34" charset="77"/>
              </a:rPr>
              <a:t>v</a:t>
            </a:r>
            <a:r>
              <a:rPr lang="en-AU" sz="2400" i="1" dirty="0">
                <a:latin typeface="Arial Rounded MT Bold" panose="020F0704030504030204" pitchFamily="34" charset="77"/>
              </a:rPr>
              <a:t> </a:t>
            </a:r>
            <a:r>
              <a:rPr lang="en-AU" sz="2400" dirty="0">
                <a:latin typeface="Arial Rounded MT Bold" panose="020F0704030504030204" pitchFamily="34" charset="77"/>
              </a:rPr>
              <a:t>-</a:t>
            </a:r>
            <a:r>
              <a:rPr lang="en-AU" sz="2400" i="1" dirty="0">
                <a:latin typeface="Arial Rounded MT Bold" panose="020F0704030504030204" pitchFamily="34" charset="77"/>
              </a:rPr>
              <a:t> 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 err="1">
                <a:latin typeface="Arial Rounded MT Bold" panose="020F0704030504030204" pitchFamily="34" charset="77"/>
              </a:rPr>
              <a:t>m</a:t>
            </a:r>
            <a:r>
              <a:rPr lang="en-AU" sz="2400" baseline="-25000" dirty="0" err="1">
                <a:latin typeface="Arial Rounded MT Bold" panose="020F0704030504030204" pitchFamily="34" charset="77"/>
              </a:rPr>
              <a:t>gas</a:t>
            </a:r>
            <a:r>
              <a:rPr lang="en-AU" sz="2400" i="1" dirty="0" err="1">
                <a:latin typeface="Arial Rounded MT Bold" panose="020F0704030504030204" pitchFamily="34" charset="77"/>
              </a:rPr>
              <a:t>u</a:t>
            </a:r>
            <a:r>
              <a:rPr lang="en-AU" sz="2400" i="1" dirty="0">
                <a:latin typeface="Arial Rounded MT Bold" panose="020F0704030504030204" pitchFamily="34" charset="77"/>
              </a:rPr>
              <a:t> </a:t>
            </a:r>
            <a:endParaRPr lang="en-US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ED0DE3-B3C7-7BD0-3DA5-617D8085B16D}"/>
              </a:ext>
            </a:extLst>
          </p:cNvPr>
          <p:cNvCxnSpPr/>
          <p:nvPr/>
        </p:nvCxnSpPr>
        <p:spPr bwMode="auto">
          <a:xfrm flipH="1">
            <a:off x="5410200" y="1821668"/>
            <a:ext cx="144463" cy="360362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C68A07-3E6D-8DDF-FAEE-B0653A323FDA}"/>
              </a:ext>
            </a:extLst>
          </p:cNvPr>
          <p:cNvCxnSpPr/>
          <p:nvPr/>
        </p:nvCxnSpPr>
        <p:spPr bwMode="auto">
          <a:xfrm flipH="1">
            <a:off x="8274050" y="1898273"/>
            <a:ext cx="144463" cy="360362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8F622A-3EE4-CDF1-7DC9-A0396952F8CB}"/>
              </a:ext>
            </a:extLst>
          </p:cNvPr>
          <p:cNvCxnSpPr/>
          <p:nvPr/>
        </p:nvCxnSpPr>
        <p:spPr bwMode="auto">
          <a:xfrm flipH="1">
            <a:off x="2654776" y="1878261"/>
            <a:ext cx="144463" cy="360362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0A07E5-065A-A57D-AFE4-F3A9B88E87D3}"/>
              </a:ext>
            </a:extLst>
          </p:cNvPr>
          <p:cNvCxnSpPr/>
          <p:nvPr/>
        </p:nvCxnSpPr>
        <p:spPr bwMode="auto">
          <a:xfrm flipH="1">
            <a:off x="3515360" y="1890726"/>
            <a:ext cx="144463" cy="360362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F8629D-3C4C-371A-1810-A15279E01F13}"/>
              </a:ext>
            </a:extLst>
          </p:cNvPr>
          <p:cNvSpPr txBox="1"/>
          <p:nvPr/>
        </p:nvSpPr>
        <p:spPr>
          <a:xfrm>
            <a:off x="3761262" y="2549446"/>
            <a:ext cx="43413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i="1" dirty="0">
                <a:latin typeface="Arial Rounded MT Bold" panose="020F0704030504030204" pitchFamily="34" charset="77"/>
              </a:rPr>
              <a:t>m 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>
                <a:latin typeface="Arial Rounded MT Bold" panose="020F0704030504030204" pitchFamily="34" charset="77"/>
              </a:rPr>
              <a:t>v  = 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 err="1">
                <a:latin typeface="Arial Rounded MT Bold" panose="020F0704030504030204" pitchFamily="34" charset="77"/>
              </a:rPr>
              <a:t>m</a:t>
            </a:r>
            <a:r>
              <a:rPr lang="en-AU" sz="2400" baseline="-25000" dirty="0" err="1">
                <a:latin typeface="Arial Rounded MT Bold" panose="020F0704030504030204" pitchFamily="34" charset="77"/>
              </a:rPr>
              <a:t>gas</a:t>
            </a:r>
            <a:r>
              <a:rPr lang="en-AU" sz="2400" baseline="-25000" dirty="0">
                <a:latin typeface="Arial Rounded MT Bold" panose="020F0704030504030204" pitchFamily="34" charset="77"/>
              </a:rPr>
              <a:t> 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>
                <a:latin typeface="Arial Rounded MT Bold" panose="020F0704030504030204" pitchFamily="34" charset="77"/>
              </a:rPr>
              <a:t>v </a:t>
            </a:r>
            <a:r>
              <a:rPr lang="en-AU" sz="2400" dirty="0">
                <a:latin typeface="Arial Rounded MT Bold" panose="020F0704030504030204" pitchFamily="34" charset="77"/>
              </a:rPr>
              <a:t> + 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>
                <a:latin typeface="Arial Rounded MT Bold" panose="020F0704030504030204" pitchFamily="34" charset="77"/>
              </a:rPr>
              <a:t>m </a:t>
            </a:r>
            <a:r>
              <a:rPr lang="en-AU" sz="2400" baseline="-25000" dirty="0" err="1">
                <a:latin typeface="Arial Rounded MT Bold" panose="020F0704030504030204" pitchFamily="34" charset="77"/>
              </a:rPr>
              <a:t>gas</a:t>
            </a:r>
            <a:r>
              <a:rPr lang="en-AU" sz="2400" i="1" dirty="0" err="1">
                <a:latin typeface="Arial Rounded MT Bold" panose="020F0704030504030204" pitchFamily="34" charset="77"/>
              </a:rPr>
              <a:t>u</a:t>
            </a:r>
            <a:r>
              <a:rPr lang="en-AU" sz="2400" i="1" dirty="0">
                <a:latin typeface="Arial Rounded MT Bold" panose="020F0704030504030204" pitchFamily="34" charset="77"/>
              </a:rPr>
              <a:t> 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CE75F0-58AD-88B9-9B7F-0337294142BD}"/>
              </a:ext>
            </a:extLst>
          </p:cNvPr>
          <p:cNvSpPr txBox="1"/>
          <p:nvPr/>
        </p:nvSpPr>
        <p:spPr>
          <a:xfrm>
            <a:off x="320040" y="3253304"/>
            <a:ext cx="11452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dirty="0">
                <a:latin typeface="Arial Rounded MT Bold" panose="020F0704030504030204" pitchFamily="34" charset="77"/>
              </a:rPr>
              <a:t>Δ</a:t>
            </a:r>
            <a:r>
              <a:rPr lang="en-AU" sz="1800" i="1" dirty="0">
                <a:latin typeface="Arial Rounded MT Bold" panose="020F0704030504030204" pitchFamily="34" charset="77"/>
              </a:rPr>
              <a:t>m  </a:t>
            </a:r>
            <a:r>
              <a:rPr lang="en-AU" sz="1800" dirty="0">
                <a:latin typeface="Arial Rounded MT Bold" panose="020F0704030504030204" pitchFamily="34" charset="77"/>
              </a:rPr>
              <a:t>and</a:t>
            </a:r>
            <a:r>
              <a:rPr lang="en-AU" sz="1800" i="1" dirty="0">
                <a:latin typeface="Arial Rounded MT Bold" panose="020F0704030504030204" pitchFamily="34" charset="77"/>
              </a:rPr>
              <a:t> </a:t>
            </a:r>
            <a:r>
              <a:rPr lang="el-GR" sz="1800" dirty="0">
                <a:latin typeface="Arial Rounded MT Bold" panose="020F0704030504030204" pitchFamily="34" charset="77"/>
              </a:rPr>
              <a:t>Δ</a:t>
            </a:r>
            <a:r>
              <a:rPr lang="en-AU" sz="1800" i="1" dirty="0">
                <a:latin typeface="Arial Rounded MT Bold" panose="020F0704030504030204" pitchFamily="34" charset="77"/>
              </a:rPr>
              <a:t>v </a:t>
            </a:r>
            <a:r>
              <a:rPr lang="en-AU" sz="1800" dirty="0">
                <a:latin typeface="Arial Rounded MT Bold" panose="020F0704030504030204" pitchFamily="34" charset="77"/>
              </a:rPr>
              <a:t>are small (d</a:t>
            </a:r>
            <a:r>
              <a:rPr lang="en-AU" sz="1800" i="1" dirty="0">
                <a:latin typeface="Arial Rounded MT Bold" panose="020F0704030504030204" pitchFamily="34" charset="77"/>
              </a:rPr>
              <a:t>m</a:t>
            </a:r>
            <a:r>
              <a:rPr lang="en-AU" sz="1800" dirty="0">
                <a:latin typeface="Arial Rounded MT Bold" panose="020F0704030504030204" pitchFamily="34" charset="77"/>
              </a:rPr>
              <a:t> and d</a:t>
            </a:r>
            <a:r>
              <a:rPr lang="en-AU" sz="1800" i="1" dirty="0">
                <a:latin typeface="Arial Rounded MT Bold" panose="020F0704030504030204" pitchFamily="34" charset="77"/>
              </a:rPr>
              <a:t>v</a:t>
            </a:r>
            <a:r>
              <a:rPr lang="en-AU" sz="1800" dirty="0">
                <a:latin typeface="Arial Rounded MT Bold" panose="020F0704030504030204" pitchFamily="34" charset="77"/>
              </a:rPr>
              <a:t>  for those who have done calculus), so </a:t>
            </a:r>
            <a:r>
              <a:rPr lang="el-GR" sz="1800" dirty="0">
                <a:latin typeface="Arial Rounded MT Bold" panose="020F0704030504030204" pitchFamily="34" charset="77"/>
              </a:rPr>
              <a:t>Δ</a:t>
            </a:r>
            <a:r>
              <a:rPr lang="en-AU" sz="1800" i="1" dirty="0">
                <a:latin typeface="Arial Rounded MT Bold" panose="020F0704030504030204" pitchFamily="34" charset="77"/>
              </a:rPr>
              <a:t>m </a:t>
            </a:r>
            <a:r>
              <a:rPr lang="el-GR" sz="1800" dirty="0">
                <a:latin typeface="Arial Rounded MT Bold" panose="020F0704030504030204" pitchFamily="34" charset="77"/>
              </a:rPr>
              <a:t>Δ</a:t>
            </a:r>
            <a:r>
              <a:rPr lang="en-AU" sz="1800" i="1" dirty="0">
                <a:latin typeface="Arial Rounded MT Bold" panose="020F0704030504030204" pitchFamily="34" charset="77"/>
              </a:rPr>
              <a:t>v </a:t>
            </a:r>
            <a:r>
              <a:rPr lang="en-AU" sz="1800" dirty="0">
                <a:latin typeface="Arial Rounded MT Bold" panose="020F0704030504030204" pitchFamily="34" charset="77"/>
              </a:rPr>
              <a:t>is tiny, giving  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7453E0-AFCF-13DD-48A2-1402449CDA9A}"/>
              </a:ext>
            </a:extLst>
          </p:cNvPr>
          <p:cNvSpPr txBox="1"/>
          <p:nvPr/>
        </p:nvSpPr>
        <p:spPr>
          <a:xfrm>
            <a:off x="4312046" y="3726329"/>
            <a:ext cx="2698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i="1" dirty="0">
                <a:latin typeface="Arial Rounded MT Bold" panose="020F0704030504030204" pitchFamily="34" charset="77"/>
              </a:rPr>
              <a:t>m 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>
                <a:latin typeface="Arial Rounded MT Bold" panose="020F0704030504030204" pitchFamily="34" charset="77"/>
              </a:rPr>
              <a:t>v  ≃ 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>
                <a:latin typeface="Arial Rounded MT Bold" panose="020F0704030504030204" pitchFamily="34" charset="77"/>
              </a:rPr>
              <a:t>m </a:t>
            </a:r>
            <a:r>
              <a:rPr lang="en-AU" sz="2400" baseline="-25000" dirty="0">
                <a:latin typeface="Arial Rounded MT Bold" panose="020F0704030504030204" pitchFamily="34" charset="77"/>
              </a:rPr>
              <a:t>gas </a:t>
            </a:r>
            <a:r>
              <a:rPr lang="en-AU" sz="2400" i="1" dirty="0">
                <a:latin typeface="Arial Rounded MT Bold" panose="020F0704030504030204" pitchFamily="34" charset="77"/>
              </a:rPr>
              <a:t>u 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544AD-4EC5-41F1-C07F-AA8714DF288E}"/>
              </a:ext>
            </a:extLst>
          </p:cNvPr>
          <p:cNvSpPr txBox="1"/>
          <p:nvPr/>
        </p:nvSpPr>
        <p:spPr>
          <a:xfrm>
            <a:off x="369570" y="4388760"/>
            <a:ext cx="11452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latin typeface="Arial Rounded MT Bold" panose="020F0704030504030204" pitchFamily="34" charset="77"/>
              </a:rPr>
              <a:t>If a mass </a:t>
            </a:r>
            <a:r>
              <a:rPr lang="el-GR" sz="1800" dirty="0">
                <a:latin typeface="Arial Rounded MT Bold" panose="020F0704030504030204" pitchFamily="34" charset="77"/>
              </a:rPr>
              <a:t>Δ</a:t>
            </a:r>
            <a:r>
              <a:rPr lang="en-AU" sz="1800" i="1" dirty="0">
                <a:latin typeface="Arial Rounded MT Bold" panose="020F0704030504030204" pitchFamily="34" charset="77"/>
              </a:rPr>
              <a:t>m </a:t>
            </a:r>
            <a:r>
              <a:rPr lang="en-AU" sz="1800" baseline="-25000" dirty="0">
                <a:latin typeface="Arial Rounded MT Bold" panose="020F0704030504030204" pitchFamily="34" charset="77"/>
              </a:rPr>
              <a:t>gas</a:t>
            </a:r>
            <a:r>
              <a:rPr lang="en-AU" sz="1800" dirty="0">
                <a:latin typeface="Arial Rounded MT Bold" panose="020F0704030504030204" pitchFamily="34" charset="77"/>
              </a:rPr>
              <a:t>  is ejected, the mass of the </a:t>
            </a:r>
            <a:r>
              <a:rPr lang="en-AU" dirty="0">
                <a:latin typeface="Arial Rounded MT Bold" panose="020F0704030504030204" pitchFamily="34" charset="77"/>
              </a:rPr>
              <a:t>r</a:t>
            </a:r>
            <a:r>
              <a:rPr lang="en-AU" sz="1800" dirty="0">
                <a:latin typeface="Arial Rounded MT Bold" panose="020F0704030504030204" pitchFamily="34" charset="77"/>
              </a:rPr>
              <a:t>ocket +  fuel decreases, i.e</a:t>
            </a:r>
            <a:r>
              <a:rPr lang="en-AU" sz="2400" dirty="0">
                <a:latin typeface="Arial Rounded MT Bold" panose="020F0704030504030204" pitchFamily="34" charset="77"/>
              </a:rPr>
              <a:t>. 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>
                <a:latin typeface="Arial Rounded MT Bold" panose="020F0704030504030204" pitchFamily="34" charset="77"/>
              </a:rPr>
              <a:t>m </a:t>
            </a:r>
            <a:r>
              <a:rPr lang="en-AU" sz="2400" baseline="-25000" dirty="0">
                <a:latin typeface="Arial Rounded MT Bold" panose="020F0704030504030204" pitchFamily="34" charset="77"/>
              </a:rPr>
              <a:t>gas </a:t>
            </a:r>
            <a:r>
              <a:rPr lang="en-AU" sz="2400" dirty="0">
                <a:latin typeface="Arial Rounded MT Bold" panose="020F0704030504030204" pitchFamily="34" charset="77"/>
              </a:rPr>
              <a:t>= - 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>
                <a:latin typeface="Arial Rounded MT Bold" panose="020F0704030504030204" pitchFamily="34" charset="77"/>
              </a:rPr>
              <a:t>m </a:t>
            </a:r>
            <a:r>
              <a:rPr lang="en-AU" sz="2400" dirty="0">
                <a:latin typeface="Arial Rounded MT Bold" panose="020F0704030504030204" pitchFamily="34" charset="77"/>
              </a:rPr>
              <a:t>   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145F88-4981-5826-FEE2-A0C5EF9D8C82}"/>
              </a:ext>
            </a:extLst>
          </p:cNvPr>
          <p:cNvSpPr txBox="1"/>
          <p:nvPr/>
        </p:nvSpPr>
        <p:spPr>
          <a:xfrm>
            <a:off x="369570" y="4917136"/>
            <a:ext cx="1139063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Arial Rounded MT Bold" panose="020F0704030504030204" pitchFamily="34" charset="77"/>
              </a:rPr>
              <a:t>Giving, </a:t>
            </a:r>
          </a:p>
          <a:p>
            <a:pPr algn="ctr"/>
            <a:r>
              <a:rPr lang="en-AU" sz="2400" i="1" dirty="0">
                <a:latin typeface="Arial Rounded MT Bold" panose="020F0704030504030204" pitchFamily="34" charset="77"/>
              </a:rPr>
              <a:t>m 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>
                <a:latin typeface="Arial Rounded MT Bold" panose="020F0704030504030204" pitchFamily="34" charset="77"/>
              </a:rPr>
              <a:t>v  = - 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>
                <a:latin typeface="Arial Rounded MT Bold" panose="020F0704030504030204" pitchFamily="34" charset="77"/>
              </a:rPr>
              <a:t>mu</a:t>
            </a:r>
          </a:p>
          <a:p>
            <a:pPr algn="ctr">
              <a:lnSpc>
                <a:spcPct val="150000"/>
              </a:lnSpc>
            </a:pP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>
                <a:latin typeface="Arial Rounded MT Bold" panose="020F0704030504030204" pitchFamily="34" charset="77"/>
              </a:rPr>
              <a:t>v  = - </a:t>
            </a: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>
                <a:latin typeface="Arial Rounded MT Bold" panose="020F0704030504030204" pitchFamily="34" charset="77"/>
              </a:rPr>
              <a:t>mu/m </a:t>
            </a:r>
            <a:endParaRPr lang="en-US" sz="2400" dirty="0"/>
          </a:p>
          <a:p>
            <a:pPr algn="ctr"/>
            <a:r>
              <a:rPr lang="en-AU" sz="2000" i="1" dirty="0">
                <a:latin typeface="Arial Rounded MT Bold" panose="020F0704030504030204" pitchFamily="34" charset="77"/>
              </a:rPr>
              <a:t> 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7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3959A8-2D1C-6198-CC3C-E75E3A02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304" y="140210"/>
            <a:ext cx="5093614" cy="6577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BC6E56-3FBD-7152-2D14-455C931C21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0250" y="204159"/>
            <a:ext cx="5626100" cy="26872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9A2C2A-F01A-424D-9DC0-7EC18594B2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80100" y="3060190"/>
            <a:ext cx="5486400" cy="3657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7A0455-1AF1-8954-8F60-89ABA3896D2B}"/>
              </a:ext>
            </a:extLst>
          </p:cNvPr>
          <p:cNvGrpSpPr/>
          <p:nvPr/>
        </p:nvGrpSpPr>
        <p:grpSpPr>
          <a:xfrm rot="10800000" flipH="1">
            <a:off x="7023652" y="3269973"/>
            <a:ext cx="3988903" cy="1871870"/>
            <a:chOff x="7301156" y="4083770"/>
            <a:chExt cx="3303009" cy="11821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4B75EB-93CF-DE05-F207-C6D56DD5F1A6}"/>
                </a:ext>
              </a:extLst>
            </p:cNvPr>
            <p:cNvSpPr/>
            <p:nvPr/>
          </p:nvSpPr>
          <p:spPr>
            <a:xfrm>
              <a:off x="10009414" y="4083770"/>
              <a:ext cx="594751" cy="118213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C7B5D0-443D-E835-E259-CF3FF1E8C655}"/>
                </a:ext>
              </a:extLst>
            </p:cNvPr>
            <p:cNvSpPr/>
            <p:nvPr/>
          </p:nvSpPr>
          <p:spPr>
            <a:xfrm>
              <a:off x="9284485" y="4545090"/>
              <a:ext cx="665629" cy="72081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E11A3E1-C853-A876-FACE-671AB14A64C3}"/>
                </a:ext>
              </a:extLst>
            </p:cNvPr>
            <p:cNvSpPr/>
            <p:nvPr/>
          </p:nvSpPr>
          <p:spPr>
            <a:xfrm>
              <a:off x="8575363" y="4878723"/>
              <a:ext cx="665629" cy="387178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638D2A-EDD3-C0C2-4B15-E9B63D723D6E}"/>
                </a:ext>
              </a:extLst>
            </p:cNvPr>
            <p:cNvSpPr/>
            <p:nvPr/>
          </p:nvSpPr>
          <p:spPr>
            <a:xfrm>
              <a:off x="7930553" y="5121740"/>
              <a:ext cx="585510" cy="144162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000082-EF1D-9DDF-B110-BF4A398D9720}"/>
                </a:ext>
              </a:extLst>
            </p:cNvPr>
            <p:cNvSpPr/>
            <p:nvPr/>
          </p:nvSpPr>
          <p:spPr>
            <a:xfrm>
              <a:off x="7301156" y="5209677"/>
              <a:ext cx="585510" cy="5622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73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DA6FC3-B6F3-4CA5-F718-1D889DCD99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42834" y="2672603"/>
            <a:ext cx="5486400" cy="3657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4AFF3E8-0FB1-A78B-0B64-FA66E004E008}"/>
              </a:ext>
            </a:extLst>
          </p:cNvPr>
          <p:cNvGrpSpPr/>
          <p:nvPr/>
        </p:nvGrpSpPr>
        <p:grpSpPr>
          <a:xfrm>
            <a:off x="7135151" y="3758060"/>
            <a:ext cx="4221962" cy="1821747"/>
            <a:chOff x="7301156" y="4083770"/>
            <a:chExt cx="3303009" cy="11821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6994C38-4157-8430-A4D2-E1AD372F2136}"/>
                </a:ext>
              </a:extLst>
            </p:cNvPr>
            <p:cNvSpPr/>
            <p:nvPr/>
          </p:nvSpPr>
          <p:spPr>
            <a:xfrm>
              <a:off x="10009414" y="4083770"/>
              <a:ext cx="594751" cy="118213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F6A3C7-0724-1A20-5E30-DE9033B28C06}"/>
                </a:ext>
              </a:extLst>
            </p:cNvPr>
            <p:cNvSpPr/>
            <p:nvPr/>
          </p:nvSpPr>
          <p:spPr>
            <a:xfrm>
              <a:off x="9284485" y="4545090"/>
              <a:ext cx="665629" cy="72081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73EECBC-BA1E-004D-065E-62E587633D79}"/>
                </a:ext>
              </a:extLst>
            </p:cNvPr>
            <p:cNvSpPr/>
            <p:nvPr/>
          </p:nvSpPr>
          <p:spPr>
            <a:xfrm>
              <a:off x="8575363" y="4878723"/>
              <a:ext cx="665629" cy="387178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EFA141-A927-BFC9-31AC-29AD4605A530}"/>
                </a:ext>
              </a:extLst>
            </p:cNvPr>
            <p:cNvSpPr/>
            <p:nvPr/>
          </p:nvSpPr>
          <p:spPr>
            <a:xfrm>
              <a:off x="7930553" y="5121740"/>
              <a:ext cx="585510" cy="144162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DC7B2DB-ADD9-1F81-1B27-ABE55DA6C504}"/>
                </a:ext>
              </a:extLst>
            </p:cNvPr>
            <p:cNvSpPr/>
            <p:nvPr/>
          </p:nvSpPr>
          <p:spPr>
            <a:xfrm>
              <a:off x="7301156" y="5209677"/>
              <a:ext cx="585510" cy="5622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ABA5881-3AC0-4F3A-FEFA-CA4AB9D5568B}"/>
              </a:ext>
            </a:extLst>
          </p:cNvPr>
          <p:cNvSpPr txBox="1"/>
          <p:nvPr/>
        </p:nvSpPr>
        <p:spPr>
          <a:xfrm>
            <a:off x="9852225" y="5770810"/>
            <a:ext cx="622300" cy="368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dm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560C1B6-EF06-7831-C10A-97D61F9544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0158" y="266437"/>
            <a:ext cx="5377252" cy="62647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599D7D-E7F2-0360-6A21-C17100F43A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42834" y="146895"/>
            <a:ext cx="5377252" cy="24333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15DAFF-60CC-D3C3-8694-1B4BE3378D66}"/>
              </a:ext>
            </a:extLst>
          </p:cNvPr>
          <p:cNvSpPr txBox="1"/>
          <p:nvPr/>
        </p:nvSpPr>
        <p:spPr>
          <a:xfrm>
            <a:off x="6705600" y="6422569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i="1" dirty="0">
                <a:effectLst/>
                <a:latin typeface="Arial Rounded MT Bold" panose="020F0704030504030204" pitchFamily="34" charset="77"/>
              </a:rPr>
              <a:t>Class exercise </a:t>
            </a:r>
            <a:r>
              <a:rPr lang="en-NZ" dirty="0">
                <a:effectLst/>
                <a:latin typeface="Arial Rounded MT Bold" panose="020F0704030504030204" pitchFamily="34" charset="77"/>
              </a:rPr>
              <a:t>– do this for 10 increments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680411-5677-D314-C30A-CF23371FEF2A}"/>
              </a:ext>
            </a:extLst>
          </p:cNvPr>
          <p:cNvSpPr txBox="1"/>
          <p:nvPr/>
        </p:nvSpPr>
        <p:spPr>
          <a:xfrm>
            <a:off x="7135151" y="3019365"/>
            <a:ext cx="27170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Turned upside down as </a:t>
            </a:r>
            <a:r>
              <a:rPr lang="en-US">
                <a:solidFill>
                  <a:srgbClr val="FF0000"/>
                </a:solidFill>
              </a:rPr>
              <a:t>I didn’t </a:t>
            </a:r>
            <a:r>
              <a:rPr lang="en-US" dirty="0">
                <a:solidFill>
                  <a:srgbClr val="FF0000"/>
                </a:solidFill>
              </a:rPr>
              <a:t>like how it looked </a:t>
            </a:r>
          </a:p>
        </p:txBody>
      </p:sp>
    </p:spTree>
    <p:extLst>
      <p:ext uri="{BB962C8B-B14F-4D97-AF65-F5344CB8AC3E}">
        <p14:creationId xmlns:p14="http://schemas.microsoft.com/office/powerpoint/2010/main" val="2727337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galaxy in space&#10;&#10;Description automatically generated">
            <a:extLst>
              <a:ext uri="{FF2B5EF4-FFF2-40B4-BE49-F238E27FC236}">
                <a16:creationId xmlns:a16="http://schemas.microsoft.com/office/drawing/2014/main" id="{0651CA53-4221-5B95-4ACA-C58DE563A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69" y="236026"/>
            <a:ext cx="11343861" cy="3013548"/>
          </a:xfrm>
          <a:prstGeom prst="rect">
            <a:avLst/>
          </a:prstGeom>
        </p:spPr>
      </p:pic>
      <p:pic>
        <p:nvPicPr>
          <p:cNvPr id="14" name="Picture 13" descr="A cartoon rocket ship with fire&#10;&#10;Description automatically generated">
            <a:extLst>
              <a:ext uri="{FF2B5EF4-FFF2-40B4-BE49-F238E27FC236}">
                <a16:creationId xmlns:a16="http://schemas.microsoft.com/office/drawing/2014/main" id="{A2415B03-6854-8E82-1E4E-8676AC8BA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400000">
            <a:off x="211756" y="473777"/>
            <a:ext cx="2578100" cy="22051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8290E3-80D0-EF85-1506-5B91FA784DC2}"/>
              </a:ext>
            </a:extLst>
          </p:cNvPr>
          <p:cNvSpPr txBox="1"/>
          <p:nvPr/>
        </p:nvSpPr>
        <p:spPr>
          <a:xfrm>
            <a:off x="424069" y="3525614"/>
            <a:ext cx="11343861" cy="309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1800" dirty="0">
                <a:latin typeface="Arial Rounded MT Bold" panose="020F0704030504030204" pitchFamily="34" charset="77"/>
              </a:rPr>
              <a:t>E.g. A rocket is in space free of gravity with an exhaust speed of </a:t>
            </a:r>
            <a:r>
              <a:rPr lang="en-AU" sz="1800" i="1" dirty="0">
                <a:latin typeface="Arial Rounded MT Bold" panose="020F0704030504030204" pitchFamily="34" charset="77"/>
              </a:rPr>
              <a:t>u</a:t>
            </a:r>
            <a:r>
              <a:rPr lang="en-AU" sz="1800" dirty="0">
                <a:latin typeface="Arial Rounded MT Bold" panose="020F0704030504030204" pitchFamily="34" charset="77"/>
              </a:rPr>
              <a:t> = 5 km s</a:t>
            </a:r>
            <a:r>
              <a:rPr lang="en-AU" sz="1800" baseline="30000" dirty="0">
                <a:latin typeface="Arial Rounded MT Bold" panose="020F0704030504030204" pitchFamily="34" charset="77"/>
              </a:rPr>
              <a:t>-1</a:t>
            </a:r>
            <a:r>
              <a:rPr lang="en-AU" sz="1800" dirty="0">
                <a:latin typeface="Arial Rounded MT Bold" panose="020F0704030504030204" pitchFamily="34" charset="77"/>
              </a:rPr>
              <a:t>.</a:t>
            </a:r>
            <a:r>
              <a:rPr lang="en-AU" sz="1800" baseline="30000" dirty="0">
                <a:latin typeface="Arial Rounded MT Bold" panose="020F0704030504030204" pitchFamily="34" charset="77"/>
              </a:rPr>
              <a:t> </a:t>
            </a:r>
            <a:r>
              <a:rPr lang="en-AU" sz="1800" dirty="0">
                <a:latin typeface="Arial Rounded MT Bold" panose="020F0704030504030204" pitchFamily="34" charset="77"/>
              </a:rPr>
              <a:t>It if uses all of its fuel to accelerate, reducing the total mass by 90% (to a tenth of the initial value), b</a:t>
            </a:r>
            <a:r>
              <a:rPr lang="en-AU" dirty="0">
                <a:latin typeface="Arial Rounded MT Bold" panose="020F0704030504030204" pitchFamily="34" charset="77"/>
              </a:rPr>
              <a:t>y how much does its speed increase?</a:t>
            </a:r>
          </a:p>
          <a:p>
            <a:pPr>
              <a:lnSpc>
                <a:spcPct val="150000"/>
              </a:lnSpc>
            </a:pPr>
            <a:endParaRPr lang="en-AU" dirty="0">
              <a:latin typeface="Arial Rounded MT Bold" panose="020F0704030504030204" pitchFamily="34" charset="77"/>
            </a:endParaRPr>
          </a:p>
          <a:p>
            <a:pPr algn="ctr">
              <a:lnSpc>
                <a:spcPct val="150000"/>
              </a:lnSpc>
            </a:pPr>
            <a:r>
              <a:rPr lang="el-GR" sz="2400" dirty="0">
                <a:latin typeface="Arial Rounded MT Bold" panose="020F0704030504030204" pitchFamily="34" charset="77"/>
              </a:rPr>
              <a:t>Δ</a:t>
            </a:r>
            <a:r>
              <a:rPr lang="en-AU" sz="2400" i="1" dirty="0">
                <a:latin typeface="Arial Rounded MT Bold" panose="020F0704030504030204" pitchFamily="34" charset="77"/>
              </a:rPr>
              <a:t>v = -u </a:t>
            </a:r>
            <a:r>
              <a:rPr lang="en-AU" sz="2400" dirty="0">
                <a:latin typeface="Arial Rounded MT Bold" panose="020F0704030504030204" pitchFamily="34" charset="77"/>
              </a:rPr>
              <a:t>ln (</a:t>
            </a:r>
            <a:r>
              <a:rPr lang="en-AU" sz="2400" i="1" dirty="0">
                <a:latin typeface="Arial Rounded MT Bold" panose="020F0704030504030204" pitchFamily="34" charset="77"/>
              </a:rPr>
              <a:t>m</a:t>
            </a:r>
            <a:r>
              <a:rPr lang="en-AU" sz="2400" baseline="-25000" dirty="0">
                <a:latin typeface="Arial Rounded MT Bold" panose="020F0704030504030204" pitchFamily="34" charset="77"/>
              </a:rPr>
              <a:t>2</a:t>
            </a:r>
            <a:r>
              <a:rPr lang="en-AU" sz="2400" dirty="0">
                <a:latin typeface="Arial Rounded MT Bold" panose="020F0704030504030204" pitchFamily="34" charset="77"/>
              </a:rPr>
              <a:t>/</a:t>
            </a:r>
            <a:r>
              <a:rPr lang="en-AU" sz="2400" i="1" dirty="0">
                <a:latin typeface="Arial Rounded MT Bold" panose="020F0704030504030204" pitchFamily="34" charset="77"/>
              </a:rPr>
              <a:t>m</a:t>
            </a:r>
            <a:r>
              <a:rPr lang="en-AU" sz="2400" baseline="-25000" dirty="0">
                <a:latin typeface="Arial Rounded MT Bold" panose="020F0704030504030204" pitchFamily="34" charset="77"/>
              </a:rPr>
              <a:t>1</a:t>
            </a:r>
            <a:r>
              <a:rPr lang="en-AU" sz="2400" dirty="0">
                <a:latin typeface="Arial Rounded MT Bold" panose="020F0704030504030204" pitchFamily="34" charset="77"/>
              </a:rPr>
              <a:t>) = -5 ln (</a:t>
            </a:r>
            <a:r>
              <a:rPr lang="en-AU" sz="2400" i="1" dirty="0">
                <a:latin typeface="Arial Rounded MT Bold" panose="020F0704030504030204" pitchFamily="34" charset="77"/>
              </a:rPr>
              <a:t>0.1/1</a:t>
            </a:r>
            <a:r>
              <a:rPr lang="en-AU" sz="2400" dirty="0">
                <a:latin typeface="Arial Rounded MT Bold" panose="020F0704030504030204" pitchFamily="34" charset="77"/>
              </a:rPr>
              <a:t>)  = 11.5 km s</a:t>
            </a:r>
            <a:r>
              <a:rPr lang="en-AU" sz="2400" baseline="30000" dirty="0">
                <a:latin typeface="Arial Rounded MT Bold" panose="020F0704030504030204" pitchFamily="34" charset="77"/>
              </a:rPr>
              <a:t>-1.</a:t>
            </a:r>
            <a:endParaRPr lang="en-AU" sz="2400" dirty="0">
              <a:latin typeface="Arial Rounded MT Bold" panose="020F0704030504030204" pitchFamily="34" charset="77"/>
            </a:endParaRPr>
          </a:p>
          <a:p>
            <a:pPr>
              <a:lnSpc>
                <a:spcPct val="150000"/>
              </a:lnSpc>
            </a:pPr>
            <a:endParaRPr lang="en-AU" dirty="0">
              <a:latin typeface="Arial Rounded MT Bold" panose="020F0704030504030204" pitchFamily="34" charset="77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7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39 -0.00532 L 0.98698 0.005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3" y="55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rocket-whoosh-171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F499A-C60F-2A43-2CA2-E2084F542FC1}"/>
              </a:ext>
            </a:extLst>
          </p:cNvPr>
          <p:cNvSpPr txBox="1"/>
          <p:nvPr/>
        </p:nvSpPr>
        <p:spPr>
          <a:xfrm>
            <a:off x="346765" y="957157"/>
            <a:ext cx="5647635" cy="4193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Arial Rounded MT Bold" panose="020F0704030504030204" pitchFamily="34" charset="77"/>
              </a:rPr>
              <a:t>Those who have done calculus may now be saying “so what!” Yes, it is nice to be able to solve the integral analytically, but this is a course on experimental data which does not necessarily give a nice function which can be solved analytically.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Arial Rounded MT Bold" panose="020F0704030504030204" pitchFamily="34" charset="77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Arial Rounded MT Bold" panose="020F0704030504030204" pitchFamily="34" charset="77"/>
              </a:rPr>
              <a:t>Sometimes this can’t even be done with a nice function. </a:t>
            </a:r>
            <a:r>
              <a:rPr lang="en-US" dirty="0" err="1">
                <a:latin typeface="Arial Rounded MT Bold" panose="020F0704030504030204" pitchFamily="34" charset="77"/>
              </a:rPr>
              <a:t>E,g</a:t>
            </a:r>
            <a:r>
              <a:rPr lang="en-US" dirty="0">
                <a:latin typeface="Arial Rounded MT Bold" panose="020F0704030504030204" pitchFamily="34" charset="77"/>
              </a:rPr>
              <a:t>, the Normal distribution can’t be integrated analytically.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A1481-B16B-8937-9476-22F3B2511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56" y="231362"/>
            <a:ext cx="4563448" cy="3779319"/>
          </a:xfrm>
          <a:prstGeom prst="rect">
            <a:avLst/>
          </a:prstGeom>
        </p:spPr>
      </p:pic>
      <p:pic>
        <p:nvPicPr>
          <p:cNvPr id="5" name="Picture 4" descr="A black and white math symbols&#10;&#10;Description automatically generated">
            <a:extLst>
              <a:ext uri="{FF2B5EF4-FFF2-40B4-BE49-F238E27FC236}">
                <a16:creationId xmlns:a16="http://schemas.microsoft.com/office/drawing/2014/main" id="{41803D60-1BDB-FEEF-00F1-6DA1F0A7A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29" y="5435575"/>
            <a:ext cx="4426227" cy="1140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BA8-A80A-C83E-CED4-0651E8B56C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84130" y="4159825"/>
            <a:ext cx="5094927" cy="2551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C2A028-1AD2-F3A5-2F8B-006C87061A0D}"/>
              </a:ext>
            </a:extLst>
          </p:cNvPr>
          <p:cNvSpPr txBox="1"/>
          <p:nvPr/>
        </p:nvSpPr>
        <p:spPr>
          <a:xfrm>
            <a:off x="288130" y="28242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2000" i="1" dirty="0">
                <a:latin typeface="Arial Rounded MT Bold" panose="020F0704030504030204" pitchFamily="34" charset="77"/>
              </a:rPr>
              <a:t>Another Integration Example</a:t>
            </a:r>
            <a:endParaRPr lang="en-NZ" sz="2000" dirty="0">
              <a:effectLst/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08650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61023</TotalTime>
  <Words>1266</Words>
  <Application>Microsoft Macintosh PowerPoint</Application>
  <PresentationFormat>Widescreen</PresentationFormat>
  <Paragraphs>107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American Typewriter</vt:lpstr>
      <vt:lpstr>Aptos</vt:lpstr>
      <vt:lpstr>Arial</vt:lpstr>
      <vt:lpstr>Arial Rounded MT Bold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Curran</dc:creator>
  <cp:lastModifiedBy>Stephen Curran</cp:lastModifiedBy>
  <cp:revision>173</cp:revision>
  <dcterms:created xsi:type="dcterms:W3CDTF">2022-02-02T01:27:14Z</dcterms:created>
  <dcterms:modified xsi:type="dcterms:W3CDTF">2024-04-14T06:07:52Z</dcterms:modified>
</cp:coreProperties>
</file>